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9" r:id="rId3"/>
    <p:sldId id="267" r:id="rId4"/>
    <p:sldId id="268" r:id="rId5"/>
    <p:sldId id="271" r:id="rId6"/>
    <p:sldId id="275" r:id="rId7"/>
    <p:sldId id="273" r:id="rId8"/>
    <p:sldId id="260" r:id="rId9"/>
    <p:sldId id="274" r:id="rId10"/>
    <p:sldId id="259" r:id="rId11"/>
    <p:sldId id="262" r:id="rId12"/>
    <p:sldId id="261" r:id="rId13"/>
    <p:sldId id="276" r:id="rId14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ACE8C-9520-49B1-97EF-B0087BC2FC00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3CE6281-65D4-4687-A957-B1DC4C8982CC}">
      <dgm:prSet phldrT="[Текст]" custT="1"/>
      <dgm:spPr/>
      <dgm:t>
        <a:bodyPr/>
        <a:lstStyle/>
        <a:p>
          <a:pPr algn="ctr"/>
          <a:r>
            <a:rPr lang="uk-UA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Принципи соціалізації</a:t>
          </a:r>
        </a:p>
      </dgm:t>
    </dgm:pt>
    <dgm:pt modelId="{A9F03AC4-8CA6-485B-968C-1BED724C3341}" type="parTrans" cxnId="{0D1D1BA8-9CB7-4A54-8B0F-ECBF6696A181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CAFC6DB9-8B70-4852-87A7-89A5A875D40A}" type="sibTrans" cxnId="{0D1D1BA8-9CB7-4A54-8B0F-ECBF6696A181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907029EB-BB60-4BE9-84FA-72F1C5A4FF03}">
      <dgm:prSet phldrT="[Текст]" custT="1"/>
      <dgm:spPr/>
      <dgm:t>
        <a:bodyPr/>
        <a:lstStyle/>
        <a:p>
          <a:pPr algn="l"/>
          <a:r>
            <a:rPr lang="uk-UA" sz="1800" b="1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культуродоцільність</a:t>
          </a:r>
          <a:r>
            <a:rPr lang="uk-UA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потребує створення такого соціо­культурного середовища розвитку особистості, в якому вияв­лялася б органічна єдність можливостей народної культури (мови, мистецтва, релігії, побуту тощо) і досягнень світової цивілізації</a:t>
          </a:r>
        </a:p>
      </dgm:t>
    </dgm:pt>
    <dgm:pt modelId="{A81C1CE8-90CD-4F9E-84DD-6D007D644573}" type="parTrans" cxnId="{CF7B30C3-A3E8-45BA-89E4-45F6EC5D3759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68081324-F364-489F-9955-6A54B52D6B17}" type="sibTrans" cxnId="{CF7B30C3-A3E8-45BA-89E4-45F6EC5D3759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ED35CEA1-EB92-42B0-B964-65E5BC7705EF}">
      <dgm:prSet phldrT="[Текст]" custT="1"/>
      <dgm:spPr/>
      <dgm:t>
        <a:bodyPr/>
        <a:lstStyle/>
        <a:p>
          <a:pPr algn="l"/>
          <a:r>
            <a:rPr lang="uk-UA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гуманізм</a:t>
          </a:r>
          <a:r>
            <a:rPr lang="uk-UA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припускає визнання самооцін­ки особистості, створення умов для її гармонійного саморозвит­ку та реалізації внутрішньої і зовнішньої свободи</a:t>
          </a:r>
        </a:p>
      </dgm:t>
    </dgm:pt>
    <dgm:pt modelId="{C759E182-1A01-4CC7-9C05-61584B2FD3E7}" type="parTrans" cxnId="{E767C59F-E933-4FEC-A9C6-606E17A2E576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90B3DE64-8E68-4AB3-9EA8-C6637C4D20D1}" type="sibTrans" cxnId="{E767C59F-E933-4FEC-A9C6-606E17A2E576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B77A4BBC-4E26-47B8-B7AC-20B528B15824}">
      <dgm:prSet phldrT="[Текст]" custT="1"/>
      <dgm:spPr/>
      <dgm:t>
        <a:bodyPr/>
        <a:lstStyle/>
        <a:p>
          <a:pPr algn="l"/>
          <a:r>
            <a:rPr lang="uk-UA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неперерв­ність</a:t>
          </a:r>
          <a:r>
            <a:rPr lang="uk-UA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забезпечує послідовність і наступність у розвитку особистості та передбачає варіативність, динамічність змін у соціально-педагогічній системі відповідно до вимог сьогодення і прогнозу на майбутнє</a:t>
          </a:r>
        </a:p>
      </dgm:t>
    </dgm:pt>
    <dgm:pt modelId="{B77F70C0-5FE3-4C68-B2B4-366A50A60E9B}" type="parTrans" cxnId="{63046D4C-7BC5-44BC-B09C-93B73FF97D41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C56A9052-A300-4747-A4CA-006F585790E9}" type="sibTrans" cxnId="{63046D4C-7BC5-44BC-B09C-93B73FF97D41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DB94A2DB-A921-410A-AFB1-8AFAF470DECA}">
      <dgm:prSet phldrT="[Текст]" custT="1"/>
      <dgm:spPr/>
      <dgm:t>
        <a:bodyPr/>
        <a:lstStyle/>
        <a:p>
          <a:pPr algn="l"/>
          <a:r>
            <a:rPr lang="uk-UA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цілісність</a:t>
          </a:r>
          <a:r>
            <a:rPr lang="uk-UA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зумовлює єдність соціально-морального, загальнокультурного й професійного розвитку особистості, орієнтує на творчість, самобутність, інди­відуальність кожної людини і спрямований на інтеграцію діяльності всіх соціальних інститутів</a:t>
          </a:r>
        </a:p>
      </dgm:t>
    </dgm:pt>
    <dgm:pt modelId="{62FC7D0E-5FEB-4771-983F-7F9C87E7D05F}" type="parTrans" cxnId="{62670FC9-532C-4492-A2EA-637A57BD557C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05BB3B99-9733-4E80-8EBD-D201FF71F637}" type="sibTrans" cxnId="{62670FC9-532C-4492-A2EA-637A57BD557C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648CE588-398E-48CC-99A9-3C124C9F2576}">
      <dgm:prSet phldrT="[Текст]" custT="1"/>
      <dgm:spPr/>
      <dgm:t>
        <a:bodyPr/>
        <a:lstStyle/>
        <a:p>
          <a:pPr algn="l"/>
          <a:r>
            <a:rPr lang="uk-UA" sz="1800" b="1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природодоцільність</a:t>
          </a:r>
          <a:r>
            <a:rPr lang="uk-UA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– означає став­лення до людини як частини природи і створення для її роз­витку відповідного біологічного, психологічного та екологіч­ного середовища</a:t>
          </a:r>
        </a:p>
      </dgm:t>
    </dgm:pt>
    <dgm:pt modelId="{5EDD7BE1-0E4B-45B1-960E-06F1C5B5529E}" type="parTrans" cxnId="{D3B69091-7FA7-4442-A3D3-AFC0FB864CC7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A7D5AA4B-F5D1-420E-B0DF-940A66E603B2}" type="sibTrans" cxnId="{D3B69091-7FA7-4442-A3D3-AFC0FB864CC7}">
      <dgm:prSet/>
      <dgm:spPr/>
      <dgm:t>
        <a:bodyPr/>
        <a:lstStyle/>
        <a:p>
          <a:endParaRPr lang="uk-UA" sz="1700">
            <a:latin typeface="Times New Roman" pitchFamily="18" charset="0"/>
            <a:cs typeface="Times New Roman" pitchFamily="18" charset="0"/>
          </a:endParaRPr>
        </a:p>
      </dgm:t>
    </dgm:pt>
    <dgm:pt modelId="{7357720F-BC67-4EFE-BD72-4140886481F8}" type="pres">
      <dgm:prSet presAssocID="{427ACE8C-9520-49B1-97EF-B0087BC2FC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D96845-5BEE-4171-B3F4-0723A6525FCA}" type="pres">
      <dgm:prSet presAssocID="{F3CE6281-65D4-4687-A957-B1DC4C8982CC}" presName="vertOne" presStyleCnt="0"/>
      <dgm:spPr/>
    </dgm:pt>
    <dgm:pt modelId="{F29C0EE6-E81A-41FC-8D1C-56F1912DDEA0}" type="pres">
      <dgm:prSet presAssocID="{F3CE6281-65D4-4687-A957-B1DC4C8982CC}" presName="txOne" presStyleLbl="node0" presStyleIdx="0" presStyleCnt="1" custScaleX="57071" custScaleY="25696" custLinFactY="83588" custLinFactNeighborX="11582" custLinFactNeighborY="100000">
        <dgm:presLayoutVars>
          <dgm:chPref val="3"/>
        </dgm:presLayoutVars>
      </dgm:prSet>
      <dgm:spPr/>
    </dgm:pt>
    <dgm:pt modelId="{440C4034-4A81-44CC-96D8-FEA7CEA3EBAB}" type="pres">
      <dgm:prSet presAssocID="{F3CE6281-65D4-4687-A957-B1DC4C8982CC}" presName="parTransOne" presStyleCnt="0"/>
      <dgm:spPr/>
    </dgm:pt>
    <dgm:pt modelId="{377B07A7-B7CF-49C2-B281-B012BDCDAB41}" type="pres">
      <dgm:prSet presAssocID="{F3CE6281-65D4-4687-A957-B1DC4C8982CC}" presName="horzOne" presStyleCnt="0"/>
      <dgm:spPr/>
    </dgm:pt>
    <dgm:pt modelId="{53347400-D0CE-4072-A55D-E50ABC72595F}" type="pres">
      <dgm:prSet presAssocID="{907029EB-BB60-4BE9-84FA-72F1C5A4FF03}" presName="vertTwo" presStyleCnt="0"/>
      <dgm:spPr/>
    </dgm:pt>
    <dgm:pt modelId="{DC928359-4AB8-4D28-868E-5BB9B8669085}" type="pres">
      <dgm:prSet presAssocID="{907029EB-BB60-4BE9-84FA-72F1C5A4FF03}" presName="txTwo" presStyleLbl="node2" presStyleIdx="0" presStyleCnt="2" custScaleX="83242" custScaleY="85655" custLinFactY="-96432" custLinFactNeighborX="-6031" custLinFactNeighborY="-100000">
        <dgm:presLayoutVars>
          <dgm:chPref val="3"/>
        </dgm:presLayoutVars>
      </dgm:prSet>
      <dgm:spPr/>
    </dgm:pt>
    <dgm:pt modelId="{D052B0F1-2221-4E0A-BAA5-F3EB496386AB}" type="pres">
      <dgm:prSet presAssocID="{907029EB-BB60-4BE9-84FA-72F1C5A4FF03}" presName="parTransTwo" presStyleCnt="0"/>
      <dgm:spPr/>
    </dgm:pt>
    <dgm:pt modelId="{F63F9AE0-667D-4D6D-9B93-C3118AAC32EB}" type="pres">
      <dgm:prSet presAssocID="{907029EB-BB60-4BE9-84FA-72F1C5A4FF03}" presName="horzTwo" presStyleCnt="0"/>
      <dgm:spPr/>
    </dgm:pt>
    <dgm:pt modelId="{A6B99528-0358-4DA5-9159-D4EB1B6A53C7}" type="pres">
      <dgm:prSet presAssocID="{ED35CEA1-EB92-42B0-B964-65E5BC7705EF}" presName="vertThree" presStyleCnt="0"/>
      <dgm:spPr/>
    </dgm:pt>
    <dgm:pt modelId="{B4BAFD67-E173-473F-910A-9ED3FB8920B2}" type="pres">
      <dgm:prSet presAssocID="{ED35CEA1-EB92-42B0-B964-65E5BC7705EF}" presName="txThree" presStyleLbl="node3" presStyleIdx="0" presStyleCnt="3" custScaleX="122783" custScaleY="131115" custLinFactNeighborX="3705" custLinFactNeighborY="6459">
        <dgm:presLayoutVars>
          <dgm:chPref val="3"/>
        </dgm:presLayoutVars>
      </dgm:prSet>
      <dgm:spPr/>
    </dgm:pt>
    <dgm:pt modelId="{D11D0B17-E555-4B91-A698-C29BAD8E11B9}" type="pres">
      <dgm:prSet presAssocID="{ED35CEA1-EB92-42B0-B964-65E5BC7705EF}" presName="horzThree" presStyleCnt="0"/>
      <dgm:spPr/>
    </dgm:pt>
    <dgm:pt modelId="{2308D97C-5C62-40E2-8011-79D36A9B9CCF}" type="pres">
      <dgm:prSet presAssocID="{90B3DE64-8E68-4AB3-9EA8-C6637C4D20D1}" presName="sibSpaceThree" presStyleCnt="0"/>
      <dgm:spPr/>
    </dgm:pt>
    <dgm:pt modelId="{D1886A9F-5F6B-4DF4-9A6B-2D4327AB582F}" type="pres">
      <dgm:prSet presAssocID="{B77A4BBC-4E26-47B8-B7AC-20B528B15824}" presName="vertThree" presStyleCnt="0"/>
      <dgm:spPr/>
    </dgm:pt>
    <dgm:pt modelId="{0CD22729-4FB8-4C69-BC18-51A2138873A1}" type="pres">
      <dgm:prSet presAssocID="{B77A4BBC-4E26-47B8-B7AC-20B528B15824}" presName="txThree" presStyleLbl="node3" presStyleIdx="1" presStyleCnt="3" custScaleX="187355" custScaleY="136504" custLinFactNeighborX="52157" custLinFactNeighborY="12543">
        <dgm:presLayoutVars>
          <dgm:chPref val="3"/>
        </dgm:presLayoutVars>
      </dgm:prSet>
      <dgm:spPr/>
    </dgm:pt>
    <dgm:pt modelId="{67253971-619C-4D16-A91C-AFC4504AE0D0}" type="pres">
      <dgm:prSet presAssocID="{B77A4BBC-4E26-47B8-B7AC-20B528B15824}" presName="horzThree" presStyleCnt="0"/>
      <dgm:spPr/>
    </dgm:pt>
    <dgm:pt modelId="{850784C7-FDB3-4A60-BB74-A97EA2B46D55}" type="pres">
      <dgm:prSet presAssocID="{68081324-F364-489F-9955-6A54B52D6B17}" presName="sibSpaceTwo" presStyleCnt="0"/>
      <dgm:spPr/>
    </dgm:pt>
    <dgm:pt modelId="{C5543881-F189-4178-92E0-0D427F26497C}" type="pres">
      <dgm:prSet presAssocID="{DB94A2DB-A921-410A-AFB1-8AFAF470DECA}" presName="vertTwo" presStyleCnt="0"/>
      <dgm:spPr/>
    </dgm:pt>
    <dgm:pt modelId="{902C6C2D-F144-43C1-A6E2-24FBBE88E359}" type="pres">
      <dgm:prSet presAssocID="{DB94A2DB-A921-410A-AFB1-8AFAF470DECA}" presName="txTwo" presStyleLbl="node2" presStyleIdx="1" presStyleCnt="2" custScaleX="177715" custScaleY="82698" custLinFactY="-96432" custLinFactNeighborX="-12536" custLinFactNeighborY="-100000">
        <dgm:presLayoutVars>
          <dgm:chPref val="3"/>
        </dgm:presLayoutVars>
      </dgm:prSet>
      <dgm:spPr/>
    </dgm:pt>
    <dgm:pt modelId="{EA3A6A9E-A053-43AD-A5D3-A8C39B0F0D2D}" type="pres">
      <dgm:prSet presAssocID="{DB94A2DB-A921-410A-AFB1-8AFAF470DECA}" presName="parTransTwo" presStyleCnt="0"/>
      <dgm:spPr/>
    </dgm:pt>
    <dgm:pt modelId="{2E99267C-09F4-4B32-B483-7B45CF69A877}" type="pres">
      <dgm:prSet presAssocID="{DB94A2DB-A921-410A-AFB1-8AFAF470DECA}" presName="horzTwo" presStyleCnt="0"/>
      <dgm:spPr/>
    </dgm:pt>
    <dgm:pt modelId="{7A18AD8E-DEB7-4BD2-95A8-BB904F8899BE}" type="pres">
      <dgm:prSet presAssocID="{648CE588-398E-48CC-99A9-3C124C9F2576}" presName="vertThree" presStyleCnt="0"/>
      <dgm:spPr/>
    </dgm:pt>
    <dgm:pt modelId="{6C855FD7-4086-4AC5-A826-C156E5DAEC39}" type="pres">
      <dgm:prSet presAssocID="{648CE588-398E-48CC-99A9-3C124C9F2576}" presName="txThree" presStyleLbl="node3" presStyleIdx="2" presStyleCnt="3" custScaleX="173848" custScaleY="129455" custLinFactNeighborX="21864" custLinFactNeighborY="6231">
        <dgm:presLayoutVars>
          <dgm:chPref val="3"/>
        </dgm:presLayoutVars>
      </dgm:prSet>
      <dgm:spPr/>
    </dgm:pt>
    <dgm:pt modelId="{9D96E625-BEFA-4A99-A561-F35246AC867B}" type="pres">
      <dgm:prSet presAssocID="{648CE588-398E-48CC-99A9-3C124C9F2576}" presName="horzThree" presStyleCnt="0"/>
      <dgm:spPr/>
    </dgm:pt>
  </dgm:ptLst>
  <dgm:cxnLst>
    <dgm:cxn modelId="{99658902-F797-4D61-BB6A-ADCC969FDE24}" type="presOf" srcId="{907029EB-BB60-4BE9-84FA-72F1C5A4FF03}" destId="{DC928359-4AB8-4D28-868E-5BB9B8669085}" srcOrd="0" destOrd="0" presId="urn:microsoft.com/office/officeart/2005/8/layout/hierarchy4"/>
    <dgm:cxn modelId="{8EF6C408-D6E8-4DB2-AC6B-2C0771342C42}" type="presOf" srcId="{DB94A2DB-A921-410A-AFB1-8AFAF470DECA}" destId="{902C6C2D-F144-43C1-A6E2-24FBBE88E359}" srcOrd="0" destOrd="0" presId="urn:microsoft.com/office/officeart/2005/8/layout/hierarchy4"/>
    <dgm:cxn modelId="{63046D4C-7BC5-44BC-B09C-93B73FF97D41}" srcId="{907029EB-BB60-4BE9-84FA-72F1C5A4FF03}" destId="{B77A4BBC-4E26-47B8-B7AC-20B528B15824}" srcOrd="1" destOrd="0" parTransId="{B77F70C0-5FE3-4C68-B2B4-366A50A60E9B}" sibTransId="{C56A9052-A300-4747-A4CA-006F585790E9}"/>
    <dgm:cxn modelId="{AE0CC188-D9DD-42F5-B25E-22D17C048DBF}" type="presOf" srcId="{B77A4BBC-4E26-47B8-B7AC-20B528B15824}" destId="{0CD22729-4FB8-4C69-BC18-51A2138873A1}" srcOrd="0" destOrd="0" presId="urn:microsoft.com/office/officeart/2005/8/layout/hierarchy4"/>
    <dgm:cxn modelId="{D3B69091-7FA7-4442-A3D3-AFC0FB864CC7}" srcId="{DB94A2DB-A921-410A-AFB1-8AFAF470DECA}" destId="{648CE588-398E-48CC-99A9-3C124C9F2576}" srcOrd="0" destOrd="0" parTransId="{5EDD7BE1-0E4B-45B1-960E-06F1C5B5529E}" sibTransId="{A7D5AA4B-F5D1-420E-B0DF-940A66E603B2}"/>
    <dgm:cxn modelId="{E767C59F-E933-4FEC-A9C6-606E17A2E576}" srcId="{907029EB-BB60-4BE9-84FA-72F1C5A4FF03}" destId="{ED35CEA1-EB92-42B0-B964-65E5BC7705EF}" srcOrd="0" destOrd="0" parTransId="{C759E182-1A01-4CC7-9C05-61584B2FD3E7}" sibTransId="{90B3DE64-8E68-4AB3-9EA8-C6637C4D20D1}"/>
    <dgm:cxn modelId="{F8722EA3-2677-492C-BFC0-B9A4D9EFB967}" type="presOf" srcId="{ED35CEA1-EB92-42B0-B964-65E5BC7705EF}" destId="{B4BAFD67-E173-473F-910A-9ED3FB8920B2}" srcOrd="0" destOrd="0" presId="urn:microsoft.com/office/officeart/2005/8/layout/hierarchy4"/>
    <dgm:cxn modelId="{0D1D1BA8-9CB7-4A54-8B0F-ECBF6696A181}" srcId="{427ACE8C-9520-49B1-97EF-B0087BC2FC00}" destId="{F3CE6281-65D4-4687-A957-B1DC4C8982CC}" srcOrd="0" destOrd="0" parTransId="{A9F03AC4-8CA6-485B-968C-1BED724C3341}" sibTransId="{CAFC6DB9-8B70-4852-87A7-89A5A875D40A}"/>
    <dgm:cxn modelId="{23C64BAA-3471-4F87-9918-86F63F6994C7}" type="presOf" srcId="{427ACE8C-9520-49B1-97EF-B0087BC2FC00}" destId="{7357720F-BC67-4EFE-BD72-4140886481F8}" srcOrd="0" destOrd="0" presId="urn:microsoft.com/office/officeart/2005/8/layout/hierarchy4"/>
    <dgm:cxn modelId="{CF7B30C3-A3E8-45BA-89E4-45F6EC5D3759}" srcId="{F3CE6281-65D4-4687-A957-B1DC4C8982CC}" destId="{907029EB-BB60-4BE9-84FA-72F1C5A4FF03}" srcOrd="0" destOrd="0" parTransId="{A81C1CE8-90CD-4F9E-84DD-6D007D644573}" sibTransId="{68081324-F364-489F-9955-6A54B52D6B17}"/>
    <dgm:cxn modelId="{F5F034C8-2463-44B0-90EB-E5BC3FED96C2}" type="presOf" srcId="{F3CE6281-65D4-4687-A957-B1DC4C8982CC}" destId="{F29C0EE6-E81A-41FC-8D1C-56F1912DDEA0}" srcOrd="0" destOrd="0" presId="urn:microsoft.com/office/officeart/2005/8/layout/hierarchy4"/>
    <dgm:cxn modelId="{62670FC9-532C-4492-A2EA-637A57BD557C}" srcId="{F3CE6281-65D4-4687-A957-B1DC4C8982CC}" destId="{DB94A2DB-A921-410A-AFB1-8AFAF470DECA}" srcOrd="1" destOrd="0" parTransId="{62FC7D0E-5FEB-4771-983F-7F9C87E7D05F}" sibTransId="{05BB3B99-9733-4E80-8EBD-D201FF71F637}"/>
    <dgm:cxn modelId="{4E47CDFD-CAF4-41C3-A388-C391A11F928C}" type="presOf" srcId="{648CE588-398E-48CC-99A9-3C124C9F2576}" destId="{6C855FD7-4086-4AC5-A826-C156E5DAEC39}" srcOrd="0" destOrd="0" presId="urn:microsoft.com/office/officeart/2005/8/layout/hierarchy4"/>
    <dgm:cxn modelId="{50A55629-9410-4865-99AC-FF6F6C51E6F9}" type="presParOf" srcId="{7357720F-BC67-4EFE-BD72-4140886481F8}" destId="{13D96845-5BEE-4171-B3F4-0723A6525FCA}" srcOrd="0" destOrd="0" presId="urn:microsoft.com/office/officeart/2005/8/layout/hierarchy4"/>
    <dgm:cxn modelId="{47B89F34-8538-42CE-8561-C0FA6EAB9CD5}" type="presParOf" srcId="{13D96845-5BEE-4171-B3F4-0723A6525FCA}" destId="{F29C0EE6-E81A-41FC-8D1C-56F1912DDEA0}" srcOrd="0" destOrd="0" presId="urn:microsoft.com/office/officeart/2005/8/layout/hierarchy4"/>
    <dgm:cxn modelId="{6FB1E1D3-FB32-4FF0-AD6E-3710DE0C4B9D}" type="presParOf" srcId="{13D96845-5BEE-4171-B3F4-0723A6525FCA}" destId="{440C4034-4A81-44CC-96D8-FEA7CEA3EBAB}" srcOrd="1" destOrd="0" presId="urn:microsoft.com/office/officeart/2005/8/layout/hierarchy4"/>
    <dgm:cxn modelId="{EBAC6DD3-40CA-44D9-A626-6AA107C8E4C0}" type="presParOf" srcId="{13D96845-5BEE-4171-B3F4-0723A6525FCA}" destId="{377B07A7-B7CF-49C2-B281-B012BDCDAB41}" srcOrd="2" destOrd="0" presId="urn:microsoft.com/office/officeart/2005/8/layout/hierarchy4"/>
    <dgm:cxn modelId="{7BD9BB7A-BE9C-4B90-8C7B-1EAF9F78503C}" type="presParOf" srcId="{377B07A7-B7CF-49C2-B281-B012BDCDAB41}" destId="{53347400-D0CE-4072-A55D-E50ABC72595F}" srcOrd="0" destOrd="0" presId="urn:microsoft.com/office/officeart/2005/8/layout/hierarchy4"/>
    <dgm:cxn modelId="{A4AA74EF-4841-40CD-B5A6-14B481EE792C}" type="presParOf" srcId="{53347400-D0CE-4072-A55D-E50ABC72595F}" destId="{DC928359-4AB8-4D28-868E-5BB9B8669085}" srcOrd="0" destOrd="0" presId="urn:microsoft.com/office/officeart/2005/8/layout/hierarchy4"/>
    <dgm:cxn modelId="{F5CF418B-5CCC-4D95-852C-854AAB9E6E68}" type="presParOf" srcId="{53347400-D0CE-4072-A55D-E50ABC72595F}" destId="{D052B0F1-2221-4E0A-BAA5-F3EB496386AB}" srcOrd="1" destOrd="0" presId="urn:microsoft.com/office/officeart/2005/8/layout/hierarchy4"/>
    <dgm:cxn modelId="{D044A730-FCA1-4C07-8495-AB9740EB8DD4}" type="presParOf" srcId="{53347400-D0CE-4072-A55D-E50ABC72595F}" destId="{F63F9AE0-667D-4D6D-9B93-C3118AAC32EB}" srcOrd="2" destOrd="0" presId="urn:microsoft.com/office/officeart/2005/8/layout/hierarchy4"/>
    <dgm:cxn modelId="{AE0A5F68-ED25-480A-B0B3-DC131A431819}" type="presParOf" srcId="{F63F9AE0-667D-4D6D-9B93-C3118AAC32EB}" destId="{A6B99528-0358-4DA5-9159-D4EB1B6A53C7}" srcOrd="0" destOrd="0" presId="urn:microsoft.com/office/officeart/2005/8/layout/hierarchy4"/>
    <dgm:cxn modelId="{0B572189-2BDF-4D36-9997-C543F4EE61B0}" type="presParOf" srcId="{A6B99528-0358-4DA5-9159-D4EB1B6A53C7}" destId="{B4BAFD67-E173-473F-910A-9ED3FB8920B2}" srcOrd="0" destOrd="0" presId="urn:microsoft.com/office/officeart/2005/8/layout/hierarchy4"/>
    <dgm:cxn modelId="{E24AC25D-9F13-443F-82CB-3F7CA8CBD93D}" type="presParOf" srcId="{A6B99528-0358-4DA5-9159-D4EB1B6A53C7}" destId="{D11D0B17-E555-4B91-A698-C29BAD8E11B9}" srcOrd="1" destOrd="0" presId="urn:microsoft.com/office/officeart/2005/8/layout/hierarchy4"/>
    <dgm:cxn modelId="{B5A9CB6B-9810-44B8-B019-47DF90ADF88F}" type="presParOf" srcId="{F63F9AE0-667D-4D6D-9B93-C3118AAC32EB}" destId="{2308D97C-5C62-40E2-8011-79D36A9B9CCF}" srcOrd="1" destOrd="0" presId="urn:microsoft.com/office/officeart/2005/8/layout/hierarchy4"/>
    <dgm:cxn modelId="{6D532130-9635-46DA-9000-B1EB85D19098}" type="presParOf" srcId="{F63F9AE0-667D-4D6D-9B93-C3118AAC32EB}" destId="{D1886A9F-5F6B-4DF4-9A6B-2D4327AB582F}" srcOrd="2" destOrd="0" presId="urn:microsoft.com/office/officeart/2005/8/layout/hierarchy4"/>
    <dgm:cxn modelId="{A78D021C-DBD4-408D-BB93-6807E05D53F3}" type="presParOf" srcId="{D1886A9F-5F6B-4DF4-9A6B-2D4327AB582F}" destId="{0CD22729-4FB8-4C69-BC18-51A2138873A1}" srcOrd="0" destOrd="0" presId="urn:microsoft.com/office/officeart/2005/8/layout/hierarchy4"/>
    <dgm:cxn modelId="{B0F96C5F-586E-4B49-A18F-4AE7C6D4264C}" type="presParOf" srcId="{D1886A9F-5F6B-4DF4-9A6B-2D4327AB582F}" destId="{67253971-619C-4D16-A91C-AFC4504AE0D0}" srcOrd="1" destOrd="0" presId="urn:microsoft.com/office/officeart/2005/8/layout/hierarchy4"/>
    <dgm:cxn modelId="{B2549BB4-DA51-4756-9966-5ADEE6389F4D}" type="presParOf" srcId="{377B07A7-B7CF-49C2-B281-B012BDCDAB41}" destId="{850784C7-FDB3-4A60-BB74-A97EA2B46D55}" srcOrd="1" destOrd="0" presId="urn:microsoft.com/office/officeart/2005/8/layout/hierarchy4"/>
    <dgm:cxn modelId="{F2272257-5710-4F20-AD01-8C486405C942}" type="presParOf" srcId="{377B07A7-B7CF-49C2-B281-B012BDCDAB41}" destId="{C5543881-F189-4178-92E0-0D427F26497C}" srcOrd="2" destOrd="0" presId="urn:microsoft.com/office/officeart/2005/8/layout/hierarchy4"/>
    <dgm:cxn modelId="{0A2BAB13-C5A1-49A7-97A2-F1D9AE4CD209}" type="presParOf" srcId="{C5543881-F189-4178-92E0-0D427F26497C}" destId="{902C6C2D-F144-43C1-A6E2-24FBBE88E359}" srcOrd="0" destOrd="0" presId="urn:microsoft.com/office/officeart/2005/8/layout/hierarchy4"/>
    <dgm:cxn modelId="{0FCE5908-D650-4268-97A6-D581F2108F94}" type="presParOf" srcId="{C5543881-F189-4178-92E0-0D427F26497C}" destId="{EA3A6A9E-A053-43AD-A5D3-A8C39B0F0D2D}" srcOrd="1" destOrd="0" presId="urn:microsoft.com/office/officeart/2005/8/layout/hierarchy4"/>
    <dgm:cxn modelId="{9C5761A8-F053-431C-9FF7-E7C94D9F0D1C}" type="presParOf" srcId="{C5543881-F189-4178-92E0-0D427F26497C}" destId="{2E99267C-09F4-4B32-B483-7B45CF69A877}" srcOrd="2" destOrd="0" presId="urn:microsoft.com/office/officeart/2005/8/layout/hierarchy4"/>
    <dgm:cxn modelId="{720A3051-863D-46D5-9013-61890DD43935}" type="presParOf" srcId="{2E99267C-09F4-4B32-B483-7B45CF69A877}" destId="{7A18AD8E-DEB7-4BD2-95A8-BB904F8899BE}" srcOrd="0" destOrd="0" presId="urn:microsoft.com/office/officeart/2005/8/layout/hierarchy4"/>
    <dgm:cxn modelId="{3936C97F-632B-447C-9D41-37F1C7235099}" type="presParOf" srcId="{7A18AD8E-DEB7-4BD2-95A8-BB904F8899BE}" destId="{6C855FD7-4086-4AC5-A826-C156E5DAEC39}" srcOrd="0" destOrd="0" presId="urn:microsoft.com/office/officeart/2005/8/layout/hierarchy4"/>
    <dgm:cxn modelId="{F22F9AC4-4870-4B35-AA52-20EF0A4F2F83}" type="presParOf" srcId="{7A18AD8E-DEB7-4BD2-95A8-BB904F8899BE}" destId="{9D96E625-BEFA-4A99-A561-F35246AC86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0EE6-E81A-41FC-8D1C-56F1912DDEA0}">
      <dsp:nvSpPr>
        <dsp:cNvPr id="0" name=""/>
        <dsp:cNvSpPr/>
      </dsp:nvSpPr>
      <dsp:spPr>
        <a:xfrm>
          <a:off x="2902532" y="2198545"/>
          <a:ext cx="5015675" cy="617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Принципи соціалізації</a:t>
          </a:r>
        </a:p>
      </dsp:txBody>
      <dsp:txXfrm>
        <a:off x="2920626" y="2216639"/>
        <a:ext cx="4979487" cy="581572"/>
      </dsp:txXfrm>
    </dsp:sp>
    <dsp:sp modelId="{DC928359-4AB8-4D28-868E-5BB9B8669085}">
      <dsp:nvSpPr>
        <dsp:cNvPr id="0" name=""/>
        <dsp:cNvSpPr/>
      </dsp:nvSpPr>
      <dsp:spPr>
        <a:xfrm>
          <a:off x="107227" y="0"/>
          <a:ext cx="3635097" cy="20592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культуродоцільність</a:t>
          </a:r>
          <a:r>
            <a:rPr lang="uk-UA" sz="1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потребує створення такого соціо­культурного середовища розвитку особистості, в якому вияв­лялася б органічна єдність можливостей народної культури (мови, мистецтва, релігії, побуту тощо) і досягнень світової цивілізації</a:t>
          </a:r>
        </a:p>
      </dsp:txBody>
      <dsp:txXfrm>
        <a:off x="167540" y="60313"/>
        <a:ext cx="3514471" cy="1938615"/>
      </dsp:txXfrm>
    </dsp:sp>
    <dsp:sp modelId="{B4BAFD67-E173-473F-910A-9ED3FB8920B2}">
      <dsp:nvSpPr>
        <dsp:cNvPr id="0" name=""/>
        <dsp:cNvSpPr/>
      </dsp:nvSpPr>
      <dsp:spPr>
        <a:xfrm>
          <a:off x="64479" y="3184554"/>
          <a:ext cx="1699094" cy="31521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гуманізм</a:t>
          </a:r>
          <a:r>
            <a:rPr lang="uk-UA" sz="1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припускає визнання самооцін­ки особистості, створення умов для її гармонійного саморозвит­ку та реалізації внутрішньої і зовнішньої свободи</a:t>
          </a:r>
        </a:p>
      </dsp:txBody>
      <dsp:txXfrm>
        <a:off x="114244" y="3234319"/>
        <a:ext cx="1599564" cy="3052619"/>
      </dsp:txXfrm>
    </dsp:sp>
    <dsp:sp modelId="{0CD22729-4FB8-4C69-BC18-51A2138873A1}">
      <dsp:nvSpPr>
        <dsp:cNvPr id="0" name=""/>
        <dsp:cNvSpPr/>
      </dsp:nvSpPr>
      <dsp:spPr>
        <a:xfrm>
          <a:off x="2492182" y="3054996"/>
          <a:ext cx="2592654" cy="32817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неперерв­ність</a:t>
          </a:r>
          <a:r>
            <a:rPr lang="uk-UA" sz="1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забезпечує послідовність і наступність у розвитку особистості та передбачає варіативність, динамічність змін у соціально-педагогічній системі відповідно до вимог сьогодення і прогнозу на майбутнє</a:t>
          </a:r>
        </a:p>
      </dsp:txBody>
      <dsp:txXfrm>
        <a:off x="2568118" y="3130932"/>
        <a:ext cx="2440782" cy="3129835"/>
      </dsp:txXfrm>
    </dsp:sp>
    <dsp:sp modelId="{902C6C2D-F144-43C1-A6E2-24FBBE88E359}">
      <dsp:nvSpPr>
        <dsp:cNvPr id="0" name=""/>
        <dsp:cNvSpPr/>
      </dsp:nvSpPr>
      <dsp:spPr>
        <a:xfrm>
          <a:off x="4176896" y="0"/>
          <a:ext cx="4292106" cy="1988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цілісність</a:t>
          </a:r>
          <a:r>
            <a:rPr lang="uk-UA" sz="1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– зумовлює єдність соціально-морального, загальнокультурного й професійного розвитку особистості, орієнтує на творчість, самобутність, інди­відуальність кожної людини і спрямований на інтеграцію діяльності всіх соціальних інститутів</a:t>
          </a:r>
        </a:p>
      </dsp:txBody>
      <dsp:txXfrm>
        <a:off x="4235127" y="58231"/>
        <a:ext cx="4175644" cy="1871689"/>
      </dsp:txXfrm>
    </dsp:sp>
    <dsp:sp modelId="{6C855FD7-4086-4AC5-A826-C156E5DAEC39}">
      <dsp:nvSpPr>
        <dsp:cNvPr id="0" name=""/>
        <dsp:cNvSpPr/>
      </dsp:nvSpPr>
      <dsp:spPr>
        <a:xfrm>
          <a:off x="5725401" y="3131356"/>
          <a:ext cx="2405742" cy="3112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природодоцільність</a:t>
          </a:r>
          <a:r>
            <a:rPr lang="uk-UA" sz="1800" b="1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– означає став­лення до людини як частини природи і створення для її роз­витку відповідного біологічного, психологічного та екологіч­ного середовища</a:t>
          </a:r>
        </a:p>
      </dsp:txBody>
      <dsp:txXfrm>
        <a:off x="5795863" y="3201818"/>
        <a:ext cx="2264818" cy="2971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03C5-3F5E-4995-BCC0-6AE919E6FB3C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611C-D06A-4283-B384-9CC33C05CB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79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611C-D06A-4283-B384-9CC33C05CB9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62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611C-D06A-4283-B384-9CC33C05CB9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5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0DA682-23E2-416E-96E7-9145ACE1691E}" type="datetimeFigureOut">
              <a:rPr lang="uk-UA" smtClean="0"/>
              <a:t>25.01.2021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8D3007-D731-4F28-A932-B806AA5E9C2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352928" cy="2088232"/>
          </a:xfrm>
        </p:spPr>
        <p:txBody>
          <a:bodyPr>
            <a:normAutofit/>
          </a:bodyPr>
          <a:lstStyle/>
          <a:p>
            <a:pPr lvl="0" algn="ctr"/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Позаурочна робота: </a:t>
            </a:r>
            <a:b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умов для соціалізації </a:t>
            </a:r>
            <a:b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учнівської молоді ЗП(ПТ)О</a:t>
            </a:r>
            <a:br>
              <a:rPr lang="uk-UA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5000600" cy="109614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2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Барабаш Л.М., завідувач відділу </a:t>
            </a:r>
          </a:p>
          <a:p>
            <a:pPr algn="l">
              <a:spcBef>
                <a:spcPts val="0"/>
              </a:spcBef>
            </a:pPr>
            <a:r>
              <a:rPr lang="uk-UA" sz="2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Харківського державного будинку </a:t>
            </a:r>
          </a:p>
          <a:p>
            <a:pPr algn="l">
              <a:spcBef>
                <a:spcPts val="0"/>
              </a:spcBef>
            </a:pPr>
            <a:r>
              <a:rPr lang="uk-UA" sz="2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художньої та технічної творчості</a:t>
            </a:r>
          </a:p>
        </p:txBody>
      </p:sp>
      <p:pic>
        <p:nvPicPr>
          <p:cNvPr id="4" name="Рисунок 3" descr="install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260648"/>
            <a:ext cx="2700988" cy="9887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1"/>
          <a:stretch/>
        </p:blipFill>
        <p:spPr bwMode="auto">
          <a:xfrm>
            <a:off x="323528" y="322706"/>
            <a:ext cx="109583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7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«Гімнастика для розуму і не тільки»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509120"/>
            <a:ext cx="8496944" cy="20621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Наказ Департаменту науки і освіти Харківської обласної державної адміністрації від 19.11.2020 № 160 «Про проведення у 2020/2021 навчальному році щорічного обласного огляду-конкурсу технічної та декоративно-прикладної творчості серед закладів професійної (професійно-технічної) освіти Харківської області»</a:t>
            </a:r>
          </a:p>
          <a:p>
            <a:r>
              <a:rPr lang="ru-RU" dirty="0"/>
              <a:t> 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8496944" cy="209288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Наказ Департаменту науки і освіти Харківської обласної державної адміністрації від 19.11.2020 № 159 «Про проведення у 2020/2021 навчальному році щорічного обласного огляду-конкурсу художньої самодіяльності серед закладів професійної (професійно-технічної) освіти Харківської області»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5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77" y="5085184"/>
            <a:ext cx="2880320" cy="1611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34" y="3068960"/>
            <a:ext cx="3024708" cy="191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/>
          <a:stretch/>
        </p:blipFill>
        <p:spPr bwMode="auto">
          <a:xfrm>
            <a:off x="127020" y="2022195"/>
            <a:ext cx="3096344" cy="154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/>
          <a:stretch/>
        </p:blipFill>
        <p:spPr bwMode="auto">
          <a:xfrm>
            <a:off x="7082646" y="374487"/>
            <a:ext cx="1993776" cy="25358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10375"/>
            <a:ext cx="2524344" cy="375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9" y="3856046"/>
            <a:ext cx="2133600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8" y="374487"/>
            <a:ext cx="3096344" cy="155537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87" y="900800"/>
            <a:ext cx="3641830" cy="167979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1"/>
          <a:stretch/>
        </p:blipFill>
        <p:spPr bwMode="auto">
          <a:xfrm>
            <a:off x="349774" y="542304"/>
            <a:ext cx="2900362" cy="1572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013"/>
          <a:stretch/>
        </p:blipFill>
        <p:spPr bwMode="auto">
          <a:xfrm>
            <a:off x="3653682" y="426567"/>
            <a:ext cx="2554493" cy="1931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8835" r="11874" b="8149"/>
          <a:stretch/>
        </p:blipFill>
        <p:spPr bwMode="auto">
          <a:xfrm>
            <a:off x="4856252" y="4848708"/>
            <a:ext cx="3745406" cy="174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9974" r="7451" b="16891"/>
          <a:stretch/>
        </p:blipFill>
        <p:spPr bwMode="auto">
          <a:xfrm>
            <a:off x="639020" y="4750700"/>
            <a:ext cx="3670729" cy="190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r="15238" b="9679"/>
          <a:stretch/>
        </p:blipFill>
        <p:spPr bwMode="auto">
          <a:xfrm>
            <a:off x="3088655" y="2483864"/>
            <a:ext cx="2966689" cy="218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4" y="2406870"/>
            <a:ext cx="2467515" cy="2165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18" r="14458"/>
          <a:stretch/>
        </p:blipFill>
        <p:spPr bwMode="auto">
          <a:xfrm>
            <a:off x="6263048" y="2617991"/>
            <a:ext cx="2607478" cy="2090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21" y="487530"/>
            <a:ext cx="1996334" cy="1996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5DD45DB-10E3-4AFB-B9A9-9B8C646D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70892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uk-UA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Дякую за увагу!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7CC72A-58D1-4EA6-A14F-893D0364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3450696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7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3168352"/>
          </a:xfrm>
          <a:ln>
            <a:noFill/>
          </a:ln>
        </p:spPr>
        <p:txBody>
          <a:bodyPr>
            <a:normAutofit fontScale="90000"/>
          </a:bodyPr>
          <a:lstStyle/>
          <a:p>
            <a:br>
              <a:rPr lang="uk-UA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Соціалізація -  це розвиток людини як соціальної істоти, становлення її як особистості</a:t>
            </a:r>
            <a:br>
              <a:rPr lang="uk-UA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048" y="692696"/>
            <a:ext cx="7772400" cy="3456384"/>
          </a:xfrm>
          <a:ln>
            <a:noFill/>
          </a:ln>
        </p:spPr>
        <p:txBody>
          <a:bodyPr>
            <a:normAutofit/>
          </a:bodyPr>
          <a:lstStyle/>
          <a:p>
            <a:endParaRPr lang="uk-UA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0522015"/>
              </p:ext>
            </p:extLst>
          </p:nvPr>
        </p:nvGraphicFramePr>
        <p:xfrm>
          <a:off x="251520" y="188640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5364088" y="2060848"/>
            <a:ext cx="158417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19872" y="220486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115616" y="2780928"/>
            <a:ext cx="20162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2924944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092280" y="292494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4104456"/>
          </a:xfrm>
        </p:spPr>
        <p:txBody>
          <a:bodyPr>
            <a:noAutofit/>
          </a:bodyPr>
          <a:lstStyle/>
          <a:p>
            <a:pPr algn="just"/>
            <a:r>
              <a:rPr lang="uk-UA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«Гуртки – важлива форма виховання підлітків.</a:t>
            </a:r>
            <a:br>
              <a:rPr lang="uk-UA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Цінність гурткової роботи полягає в тому, що кожен може протягом тривалого часу випробувати свої здібності, задатки, пробувати в конкретній справі свої схильності, знайти улюблену роботу. Без гуртків, в яких вирує допитлива думка, не можна уявити ні інтелектуального, ні емоційно-естетичного виховання. Кожен гурток – центр творчої праці і повноцінного інтелектуального життя»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82414" y="5229200"/>
            <a:ext cx="4977574" cy="43204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Сухомлинський В.О.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519488" y="2565400"/>
            <a:ext cx="2692892" cy="18740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Гуртки художньої самодіяльності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79389" y="3068960"/>
            <a:ext cx="2341562" cy="15125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2600" b="1" dirty="0">
              <a:solidFill>
                <a:schemeClr val="bg2">
                  <a:lumMod val="1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2600" b="1" dirty="0">
                <a:solidFill>
                  <a:schemeClr val="bg2">
                    <a:lumMod val="10000"/>
                  </a:schemeClr>
                </a:solidFill>
                <a:latin typeface="Times New Roman" pitchFamily="16" charset="0"/>
                <a:cs typeface="Times New Roman" pitchFamily="16" charset="0"/>
              </a:rPr>
              <a:t>287 гуртків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5644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2400" b="1" dirty="0">
              <a:solidFill>
                <a:schemeClr val="bg2">
                  <a:lumMod val="10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251520" y="970432"/>
            <a:ext cx="1800225" cy="153355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вокально-хорові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2155974" y="147799"/>
            <a:ext cx="2217889" cy="17137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хореографічні</a:t>
            </a: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4537965" y="561605"/>
            <a:ext cx="1891952" cy="16907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театральні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6212380" y="3667919"/>
            <a:ext cx="2753393" cy="150891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любительські об'єднання</a:t>
            </a:r>
          </a:p>
        </p:txBody>
      </p:sp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5353948" y="5195888"/>
            <a:ext cx="2098372" cy="15775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військово-патріотичні,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пошукові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гуртки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2905125" y="4879782"/>
            <a:ext cx="2026915" cy="167183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гуртки декоративно-прикладної творчості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251520" y="5176838"/>
            <a:ext cx="2269430" cy="149252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гуртки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технічної творчості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uk-UA" sz="10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6478097" y="1438659"/>
            <a:ext cx="2406867" cy="14267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інструментальні</a:t>
            </a:r>
          </a:p>
        </p:txBody>
      </p:sp>
      <p:cxnSp>
        <p:nvCxnSpPr>
          <p:cNvPr id="4" name="Прямая со стрелкой 3"/>
          <p:cNvCxnSpPr>
            <a:stCxn id="3" idx="2"/>
          </p:cNvCxnSpPr>
          <p:nvPr/>
        </p:nvCxnSpPr>
        <p:spPr>
          <a:xfrm flipH="1" flipV="1">
            <a:off x="1979712" y="2046418"/>
            <a:ext cx="1539776" cy="145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20951" y="4149080"/>
            <a:ext cx="3776454" cy="59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5" idx="0"/>
          </p:cNvCxnSpPr>
          <p:nvPr/>
        </p:nvCxnSpPr>
        <p:spPr>
          <a:xfrm>
            <a:off x="2472392" y="4293096"/>
            <a:ext cx="3930742" cy="90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</p:cNvCxnSpPr>
          <p:nvPr/>
        </p:nvCxnSpPr>
        <p:spPr>
          <a:xfrm flipH="1" flipV="1">
            <a:off x="3419872" y="1929057"/>
            <a:ext cx="493981" cy="910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53" idx="4"/>
          </p:cNvCxnSpPr>
          <p:nvPr/>
        </p:nvCxnSpPr>
        <p:spPr>
          <a:xfrm flipV="1">
            <a:off x="5220072" y="2252362"/>
            <a:ext cx="263869" cy="323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588125" y="236378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 flipV="1">
            <a:off x="5814469" y="2609243"/>
            <a:ext cx="995054" cy="363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58" idx="1"/>
          </p:cNvCxnSpPr>
          <p:nvPr/>
        </p:nvCxnSpPr>
        <p:spPr>
          <a:xfrm>
            <a:off x="2472392" y="4429334"/>
            <a:ext cx="729568" cy="695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59" idx="7"/>
          </p:cNvCxnSpPr>
          <p:nvPr/>
        </p:nvCxnSpPr>
        <p:spPr>
          <a:xfrm flipH="1">
            <a:off x="2188600" y="4622006"/>
            <a:ext cx="121214" cy="773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6" name="Прямоугольник 1"/>
          <p:cNvSpPr>
            <a:spLocks noChangeArrowheads="1"/>
          </p:cNvSpPr>
          <p:nvPr/>
        </p:nvSpPr>
        <p:spPr bwMode="auto">
          <a:xfrm>
            <a:off x="179388" y="119063"/>
            <a:ext cx="878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uk-UA" sz="1600" b="1" dirty="0">
                <a:latin typeface="Arial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uk-UA" altLang="uk-UA" sz="2400" dirty="0">
              <a:latin typeface="Arial" pitchFamily="34" charset="0"/>
            </a:endParaRPr>
          </a:p>
        </p:txBody>
      </p:sp>
      <p:cxnSp>
        <p:nvCxnSpPr>
          <p:cNvPr id="63" name="Прямая со стрелкой 62"/>
          <p:cNvCxnSpPr>
            <a:stCxn id="10" idx="3"/>
          </p:cNvCxnSpPr>
          <p:nvPr/>
        </p:nvCxnSpPr>
        <p:spPr>
          <a:xfrm>
            <a:off x="2520951" y="3825243"/>
            <a:ext cx="11430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2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16" y="295041"/>
            <a:ext cx="8688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Міжнародний різдвяний фестиваль дитячої творчості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«Зимовий сонцеворот»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лауреата І ступеня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 – ансамбль танцю «Ровесник» ХДБХТТ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Всеукраїнський відкритий фестиваль закладів позашкільної освіти України  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«Територія творчості»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за ІІ місце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– ансамбль танцю «Ровесник» ХДБХТТ</a:t>
            </a:r>
            <a:endParaRPr lang="uk-UA" sz="1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Міжнародний фестиваль-форум дитячих та юнацьких    </a:t>
            </a:r>
          </a:p>
          <a:p>
            <a:pPr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арт-мініатюр «Гра на все життя»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учасника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– ансамбль танцю «Ровесник» ХДБХТТ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 диплом учасника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Орешкін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Артем, учень ДНЗ  «Харківський регіональний центр професійної освіти поліграфічних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медіатехнологій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та машинобудування» </a:t>
            </a: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учасника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Кліменко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Альбіна, учениця ДНЗ  «Харківський регіональний центр професійної освіти поліграфічних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медіатехнологій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та машинобудування»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Всеукраїнський конкурс образотворчого та </a:t>
            </a:r>
            <a:r>
              <a:rPr lang="uk-UA" sz="1500" b="1" dirty="0" err="1">
                <a:latin typeface="Times New Roman" pitchFamily="18" charset="0"/>
                <a:cs typeface="Times New Roman" pitchFamily="18" charset="0"/>
              </a:rPr>
              <a:t>декоративно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-ужиткового                                    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мистецтва «Різдвяний ангел»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ІІІ ступеня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Кліменко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Альбіна, учениця ДНЗ  «Харківський регіональний центр професійної освіти поліграфічних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медіатехнологій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та машинобудування»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Всеукраїнський онлайн-фест «Україна – це ми!»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учасника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– ансамбль танцю «Ровесник» ХДБХТТ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V Відкритий дистанційний фестиваль-конкурс                                                                   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багатожанрового мистецтва «Квіти </a:t>
            </a:r>
            <a:r>
              <a:rPr lang="uk-UA" sz="1500" b="1" dirty="0" err="1">
                <a:latin typeface="Times New Roman" pitchFamily="18" charset="0"/>
                <a:cs typeface="Times New Roman" pitchFamily="18" charset="0"/>
              </a:rPr>
              <a:t>Зимцерли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лауреата І ступеня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в номінації «народна хореографія» – ансамбль танцю «Ровесник» ХДБХТТ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Міжнародний багатожанровий інтернет фестиваль-конкурс                              </a:t>
            </a:r>
          </a:p>
          <a:p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                                        «Самоцвіти – країна безмежних можливостей»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за І місце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у – ансамбль танцю «Ровесник» ХДБХТТ</a:t>
            </a:r>
          </a:p>
          <a:p>
            <a:pPr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    Відкритий дистанційний ХІІІ Міжнародний фестиваль-конкурс                             хореографічного мистецтва «ЗЕЛЕН СВІТ»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диплом лауреата І ступеня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 – ансамбль танцю «Ровесник» ХДБХТТ</a:t>
            </a:r>
          </a:p>
        </p:txBody>
      </p:sp>
    </p:spTree>
    <p:extLst>
      <p:ext uri="{BB962C8B-B14F-4D97-AF65-F5344CB8AC3E}">
        <p14:creationId xmlns:p14="http://schemas.microsoft.com/office/powerpoint/2010/main" val="9491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Довідки 2018\26.08.2020\Rovesn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818" y="256385"/>
            <a:ext cx="3059709" cy="216450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91" y="2173030"/>
            <a:ext cx="2798963" cy="200550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02" y="3447740"/>
            <a:ext cx="2144816" cy="299276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5739" r="6409"/>
          <a:stretch/>
        </p:blipFill>
        <p:spPr bwMode="auto">
          <a:xfrm>
            <a:off x="295087" y="256385"/>
            <a:ext cx="2115404" cy="3121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7991"/>
            <a:ext cx="2021369" cy="2883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23" y="3961189"/>
            <a:ext cx="1737737" cy="247931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47740"/>
            <a:ext cx="2064206" cy="2992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44" y="229554"/>
            <a:ext cx="2098414" cy="29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2" y="5088704"/>
            <a:ext cx="1280110" cy="17068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55" y="5066959"/>
            <a:ext cx="1287552" cy="170140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4"/>
          <a:stretch/>
        </p:blipFill>
        <p:spPr bwMode="auto">
          <a:xfrm>
            <a:off x="1704463" y="5404595"/>
            <a:ext cx="2073312" cy="113370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33" y="5436159"/>
            <a:ext cx="1651364" cy="11021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65" y="5316744"/>
            <a:ext cx="1727013" cy="129526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2" y="3563200"/>
            <a:ext cx="2421810" cy="139985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27" y="2615320"/>
            <a:ext cx="1619343" cy="242711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37476" y="241484"/>
            <a:ext cx="566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УКРАЇНА – ЦЕ МИ!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74" y="2527178"/>
            <a:ext cx="2177938" cy="21779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51" y="784706"/>
            <a:ext cx="1916435" cy="143665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71" y="1986409"/>
            <a:ext cx="1916434" cy="138587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30" y="924115"/>
            <a:ext cx="1852043" cy="140154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00" y="408805"/>
            <a:ext cx="1916434" cy="143665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24115"/>
            <a:ext cx="1678742" cy="250692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4" y="3485719"/>
            <a:ext cx="2176267" cy="14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252728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Всеукраїнська фотовиставка до Дня Соборності України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«УКРАЇНА – ЦЕ МИ!»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53336"/>
            <a:ext cx="8928992" cy="5586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 № 1 м. Харкова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«Регіональний центр професійної освіти </a:t>
            </a:r>
            <a:r>
              <a:rPr lang="uk-UA" sz="17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ресторанно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-готельного, комунального господарства, торгівлі та дизайну»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ДЗП(ПТ)О «Харківське вище професійне училище швейного виробництва та побуту»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ДПТНЗ  «Харківське вище професійне училище будівництва»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центр професійної освіти електротехнічних, машинобудівних та сервісних технологій Харківської області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центр професійної освіти ресторанного, будівельного та автотранспортного сервісу Харківської області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ДПТНЗ «Харківське вище професійне училище сфери послуг»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«Регіональний центр професійної освіти швейного виробництва та сфери послуг»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 «Харківський регіональний центр професійної освіти поліграфічних </a:t>
            </a:r>
            <a:r>
              <a:rPr lang="uk-UA" sz="17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медіатехнологій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машинобудування»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Люботинський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професійний ліцей залізничного транспорту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Чугуївський  регіональний центр професійної освіти Харківської області</a:t>
            </a:r>
            <a:r>
              <a:rPr lang="uk-UA" sz="17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ДНЗ  «Ізюмський регіональний центр професійної освіти Харківської області»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ДНЗ «Куп’янський регіональний центр професійної освіти Харківської області»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Первомайський  професійний ліцей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Лозівський центр професійної освіти Харківської області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Богодухівський  професійний аграрний ліцей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7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Професійно-технічне училище №60 смт Кегичівка</a:t>
            </a:r>
          </a:p>
        </p:txBody>
      </p:sp>
    </p:spTree>
    <p:extLst>
      <p:ext uri="{BB962C8B-B14F-4D97-AF65-F5344CB8AC3E}">
        <p14:creationId xmlns:p14="http://schemas.microsoft.com/office/powerpoint/2010/main" val="38153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688</TotalTime>
  <Words>484</Words>
  <Application>Microsoft Office PowerPoint</Application>
  <PresentationFormat>Экран (4:3)</PresentationFormat>
  <Paragraphs>81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Волна</vt:lpstr>
      <vt:lpstr>Позаурочна робота:  створення умов для соціалізації  учнівської молоді ЗП(ПТ)О </vt:lpstr>
      <vt:lpstr> Соціалізація -  це розвиток людини як соціальної істоти, становлення її як особистості </vt:lpstr>
      <vt:lpstr>Презентация PowerPoint</vt:lpstr>
      <vt:lpstr>«Гуртки – важлива форма виховання підлітків. Цінність гурткової роботи полягає в тому, що кожен може протягом тривалого часу випробувати свої здібності, задатки, пробувати в конкретній справі свої схильності, знайти улюблену роботу. Без гуртків, в яких вирує допитлива думка, не можна уявити ні інтелектуального, ні емоційно-естетичного виховання. Кожен гурток – центр творчої праці і повноцінного інтелектуального життя»</vt:lpstr>
      <vt:lpstr>Презентация PowerPoint</vt:lpstr>
      <vt:lpstr>Презентация PowerPoint</vt:lpstr>
      <vt:lpstr>Презентация PowerPoint</vt:lpstr>
      <vt:lpstr>Презентация PowerPoint</vt:lpstr>
      <vt:lpstr>Всеукраїнська фотовиставка до Дня Соборності України «УКРАЇНА – ЦЕ МИ!»</vt:lpstr>
      <vt:lpstr>«Гімнастика для розуму і не тільки»</vt:lpstr>
      <vt:lpstr>Презентация PowerPoint</vt:lpstr>
      <vt:lpstr>Презентация PowerPoint</vt:lpstr>
      <vt:lpstr>Презентация PowerPoint</vt:lpstr>
    </vt:vector>
  </TitlesOfParts>
  <Company>ХДТТ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Позаурочна робота:  створення умов для соціалізації  учнівської молоді ЗП(ПТ)О </dc:title>
  <dc:creator>Client</dc:creator>
  <cp:lastModifiedBy>Админович Админ</cp:lastModifiedBy>
  <cp:revision>69</cp:revision>
  <cp:lastPrinted>2021-01-21T09:42:01Z</cp:lastPrinted>
  <dcterms:created xsi:type="dcterms:W3CDTF">2021-01-15T07:35:47Z</dcterms:created>
  <dcterms:modified xsi:type="dcterms:W3CDTF">2021-01-25T09:44:12Z</dcterms:modified>
</cp:coreProperties>
</file>