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8"/>
      <p:bold r:id="rId19"/>
      <p:italic r:id="rId20"/>
      <p:boldItalic r:id="rId21"/>
    </p:embeddedFont>
    <p:embeddedFont>
      <p:font typeface="Palatino Linotype" panose="02040502050505030304" pitchFamily="18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UljuRB37sD7OTgAuPceg9G+Jz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47533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Palatino Linotype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latino Linotype"/>
              <a:buNone/>
              <a:defRPr sz="4800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25" name="Google Shape;25;p18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" name="Google Shape;26;p18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7" name="Google Shape;27;p1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2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77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3"/>
          </p:nvPr>
        </p:nvSpPr>
        <p:spPr>
          <a:xfrm>
            <a:off x="457200" y="2212848"/>
            <a:ext cx="4041648" cy="391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4"/>
          </p:nvPr>
        </p:nvSpPr>
        <p:spPr>
          <a:xfrm>
            <a:off x="4672584" y="2212848"/>
            <a:ext cx="4041648" cy="39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1"/>
          </p:nvPr>
        </p:nvSpPr>
        <p:spPr>
          <a:xfrm>
            <a:off x="719137" y="273050"/>
            <a:ext cx="4995863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Char char="o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2"/>
          </p:nvPr>
        </p:nvSpPr>
        <p:spPr>
          <a:xfrm>
            <a:off x="5907087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>
            <a:spLocks noGrp="1"/>
          </p:cNvSpPr>
          <p:nvPr>
            <p:ph type="pic" idx="2"/>
          </p:nvPr>
        </p:nvSpPr>
        <p:spPr>
          <a:xfrm>
            <a:off x="1508126" y="1143000"/>
            <a:ext cx="6054724" cy="4541044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88900" dist="50800" dir="5400000" algn="ctr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1679576" y="5810250"/>
            <a:ext cx="571182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 sz="5400" b="0" i="0" u="none" strike="noStrike" cap="none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1" name="Google Shape;11;p1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" name="Google Shape;12;p16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83568" y="260648"/>
            <a:ext cx="7774632" cy="339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</a:pPr>
            <a:r>
              <a:rPr lang="uk-UA" sz="5400"/>
              <a:t>	Позаурочна робота: створення умов для соціалізації учнівської молоді ЗП(ПТ)О 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3923928" y="4653136"/>
            <a:ext cx="4680520" cy="157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>
                <a:solidFill>
                  <a:schemeClr val="dk1"/>
                </a:solidFill>
              </a:rPr>
              <a:t>методист Харківського державного будинку художньої та технічної творчості</a:t>
            </a:r>
            <a:endParaRPr/>
          </a:p>
          <a:p>
            <a:pPr marL="0" lvl="0" indent="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>
                <a:solidFill>
                  <a:schemeClr val="dk1"/>
                </a:solidFill>
              </a:rPr>
              <a:t>Лихач Валерія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6984776" cy="3168352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361950" lvl="0" indent="0" algn="just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uk-UA" sz="280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Наприклад, в гуртку є хлопець із синдромом Дауна, який не може написати деякі символи, бо володіє дуже поганим зором, що характерно для людей із цим синдромом. В такій ситуації можна взяти спеціальне обладнання, зі збільшеними нотними знаками, щоб він міг їх бачити</a:t>
            </a:r>
            <a:r>
              <a:rPr lang="uk-UA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"/>
          <p:cNvSpPr txBox="1"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 b="0">
                <a:solidFill>
                  <a:srgbClr val="9FACD1"/>
                </a:solidFill>
              </a:rPr>
              <a:t>Складнощі у концентрації уваги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>
            <a:spLocks noGrp="1"/>
          </p:cNvSpPr>
          <p:nvPr>
            <p:ph type="body" idx="1"/>
          </p:nvPr>
        </p:nvSpPr>
        <p:spPr>
          <a:xfrm>
            <a:off x="457200" y="692697"/>
            <a:ext cx="8382000" cy="3273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4064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Найкраще рішення  – встановлення дисципліни на заняттях 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Наприклад, заборона на користування мобільними приладами.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</a:pPr>
            <a:endParaRPr sz="2800" dirty="0"/>
          </a:p>
        </p:txBody>
      </p:sp>
      <p:pic>
        <p:nvPicPr>
          <p:cNvPr id="169" name="Google Shape;16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1625" y="3965750"/>
            <a:ext cx="2618400" cy="261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b="1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з мотивацією</a:t>
            </a: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вирішується здоровою психологічною атмосферою в колективі та орієнтованістю викладача на комунікацію з підопічними.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endParaRPr lang="uk-UA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Times New Roman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Підтримка і лояльність вихованців – це наслідок кропіткої роботи викладача.</a:t>
            </a:r>
            <a:endParaRPr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</a:pPr>
            <a:endParaRPr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xfrm>
            <a:off x="428625" y="552450"/>
            <a:ext cx="8258175" cy="104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alatino Linotype"/>
              <a:buNone/>
            </a:pPr>
            <a:r>
              <a:rPr lang="uk-UA" sz="3200" dirty="0">
                <a:solidFill>
                  <a:srgbClr val="3F3F3F"/>
                </a:solidFill>
              </a:rPr>
              <a:t>Висновки</a:t>
            </a:r>
            <a:endParaRPr sz="3200" dirty="0">
              <a:solidFill>
                <a:srgbClr val="3F3F3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uk-UA" dirty="0">
                <a:solidFill>
                  <a:srgbClr val="3F3F3F"/>
                </a:solidFill>
              </a:rPr>
              <a:t>Чого вчать позаурочні заняття: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rgbClr val="3F3F3F"/>
                </a:solidFill>
              </a:rPr>
              <a:t>того, як бути впевненим, 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rgbClr val="3F3F3F"/>
                </a:solidFill>
              </a:rPr>
              <a:t>уважним 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rgbClr val="3F3F3F"/>
                </a:solidFill>
              </a:rPr>
              <a:t>як висловлювати емоції соціально прийнятними способами, наприклад, через творчість</a:t>
            </a:r>
            <a:r>
              <a:rPr lang="uk-UA" sz="3200" dirty="0">
                <a:solidFill>
                  <a:srgbClr val="3F3F3F"/>
                </a:solidFill>
              </a:rPr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323525" y="1340775"/>
            <a:ext cx="8513100" cy="25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latino Linotype"/>
              <a:buNone/>
            </a:pPr>
            <a:r>
              <a:rPr lang="uk-UA"/>
              <a:t> Дякую за плідну працю! 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11560" y="692696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 b="0">
                <a:solidFill>
                  <a:srgbClr val="9FACD1"/>
                </a:solidFill>
              </a:rPr>
              <a:t>Діагностика</a:t>
            </a:r>
            <a:endParaRPr b="0">
              <a:solidFill>
                <a:srgbClr val="9FACD1"/>
              </a:solidFill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11560" y="299695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 sz="3200" b="1">
                <a:solidFill>
                  <a:schemeClr val="dk1"/>
                </a:solidFill>
              </a:rPr>
              <a:t>Етап 1</a:t>
            </a:r>
            <a:endParaRPr sz="3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457200" y="333375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20833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 sz="4800" b="0" dirty="0">
                <a:solidFill>
                  <a:srgbClr val="9FACD1"/>
                </a:solidFill>
              </a:rPr>
              <a:t>Найбільш поширені</a:t>
            </a:r>
            <a:br>
              <a:rPr lang="uk-UA" sz="4800" b="0" dirty="0">
                <a:solidFill>
                  <a:srgbClr val="9FACD1"/>
                </a:solidFill>
              </a:rPr>
            </a:br>
            <a:r>
              <a:rPr lang="uk-UA" sz="4800" b="0" dirty="0">
                <a:solidFill>
                  <a:srgbClr val="9FACD1"/>
                </a:solidFill>
              </a:rPr>
              <a:t> проблеми</a:t>
            </a:r>
            <a:endParaRPr dirty="0"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47675" y="207645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тривожність; 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уникнення невдач, страх що хтось побачить їхню некомпетентність;</a:t>
            </a:r>
            <a:endParaRPr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складнощі через фізичний стан;</a:t>
            </a:r>
            <a:endParaRPr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складнощі у концентрації уваги;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відсутність мотивації.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755576" y="836712"/>
            <a:ext cx="7416824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 b="0">
                <a:solidFill>
                  <a:srgbClr val="9FACD1"/>
                </a:solidFill>
              </a:rPr>
              <a:t>Корекція</a:t>
            </a:r>
            <a:endParaRPr b="0">
              <a:solidFill>
                <a:srgbClr val="9FACD1"/>
              </a:solidFill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755576" y="3140968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 sz="2800" b="1">
                <a:solidFill>
                  <a:schemeClr val="dk1"/>
                </a:solidFill>
              </a:rPr>
              <a:t>Етап 2</a:t>
            </a:r>
            <a:endParaRPr sz="28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>
                <a:solidFill>
                  <a:srgbClr val="9FACD1"/>
                </a:solidFill>
              </a:rPr>
              <a:t>Ліквідація тривожності та страху подолання невдач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/>
          <p:nvPr/>
        </p:nvSpPr>
        <p:spPr>
          <a:xfrm>
            <a:off x="1668910" y="2629572"/>
            <a:ext cx="2948507" cy="2893107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найближчого</a:t>
            </a: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19" name="Google Shape;119;p6"/>
          <p:cNvSpPr/>
          <p:nvPr/>
        </p:nvSpPr>
        <p:spPr>
          <a:xfrm>
            <a:off x="2302544" y="3262438"/>
            <a:ext cx="1734416" cy="1627373"/>
          </a:xfrm>
          <a:prstGeom prst="ellipse">
            <a:avLst/>
          </a:prstGeom>
          <a:solidFill>
            <a:srgbClr val="9FACD1"/>
          </a:solidFill>
          <a:ln w="2857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0" name="Google Shape;120;p6"/>
          <p:cNvSpPr txBox="1"/>
          <p:nvPr/>
        </p:nvSpPr>
        <p:spPr>
          <a:xfrm>
            <a:off x="2590833" y="3645024"/>
            <a:ext cx="138753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актуального розвитку</a:t>
            </a:r>
            <a:endParaRPr sz="1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</a:pPr>
            <a:r>
              <a:rPr lang="uk-UA"/>
              <a:t>Зони розвитку за Л.С.Виготським</a:t>
            </a:r>
            <a:endParaRPr/>
          </a:p>
        </p:txBody>
      </p:sp>
      <p:sp>
        <p:nvSpPr>
          <p:cNvPr id="122" name="Google Shape;122;p6"/>
          <p:cNvSpPr txBox="1"/>
          <p:nvPr/>
        </p:nvSpPr>
        <p:spPr>
          <a:xfrm>
            <a:off x="2386276" y="2695135"/>
            <a:ext cx="168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зона найближчого</a:t>
            </a:r>
            <a:endParaRPr dirty="0"/>
          </a:p>
        </p:txBody>
      </p:sp>
      <p:sp>
        <p:nvSpPr>
          <p:cNvPr id="123" name="Google Shape;123;p6"/>
          <p:cNvSpPr txBox="1"/>
          <p:nvPr/>
        </p:nvSpPr>
        <p:spPr>
          <a:xfrm>
            <a:off x="2605300" y="4907075"/>
            <a:ext cx="112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/>
              <a:t>розвитку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допомога буде мінімально необхідною – то з часом дії з найближчої зони розвитку переходять у зону актуального розвитку.</a:t>
            </a:r>
            <a:endParaRPr dirty="0"/>
          </a:p>
        </p:txBody>
      </p:sp>
      <p:sp>
        <p:nvSpPr>
          <p:cNvPr id="129" name="Google Shape;129;p7"/>
          <p:cNvSpPr/>
          <p:nvPr/>
        </p:nvSpPr>
        <p:spPr>
          <a:xfrm>
            <a:off x="4499991" y="2869522"/>
            <a:ext cx="3044695" cy="290382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найближчого</a:t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>
            <a:off x="1453623" y="3319574"/>
            <a:ext cx="2448300" cy="23043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1" name="Google Shape;131;p7"/>
          <p:cNvSpPr/>
          <p:nvPr/>
        </p:nvSpPr>
        <p:spPr>
          <a:xfrm>
            <a:off x="1957679" y="3823630"/>
            <a:ext cx="1440160" cy="1296144"/>
          </a:xfrm>
          <a:prstGeom prst="ellipse">
            <a:avLst/>
          </a:prstGeom>
          <a:solidFill>
            <a:srgbClr val="9FACD1"/>
          </a:solidFill>
          <a:ln w="2857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2110475" y="4039654"/>
            <a:ext cx="1247401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актуального розвитку</a:t>
            </a:r>
            <a:endParaRPr sz="1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cxnSp>
        <p:nvCxnSpPr>
          <p:cNvPr id="133" name="Google Shape;133;p7"/>
          <p:cNvCxnSpPr>
            <a:endCxn id="134" idx="3"/>
          </p:cNvCxnSpPr>
          <p:nvPr/>
        </p:nvCxnSpPr>
        <p:spPr>
          <a:xfrm>
            <a:off x="2878264" y="5119748"/>
            <a:ext cx="2305200" cy="17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35" name="Google Shape;135;p7"/>
          <p:cNvCxnSpPr>
            <a:stCxn id="131" idx="0"/>
            <a:endCxn id="134" idx="1"/>
          </p:cNvCxnSpPr>
          <p:nvPr/>
        </p:nvCxnSpPr>
        <p:spPr>
          <a:xfrm rot="10800000" flipH="1">
            <a:off x="2677759" y="3586330"/>
            <a:ext cx="2505600" cy="237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6" name="Google Shape;136;p7"/>
          <p:cNvSpPr txBox="1"/>
          <p:nvPr/>
        </p:nvSpPr>
        <p:spPr>
          <a:xfrm>
            <a:off x="5053733" y="3471817"/>
            <a:ext cx="249095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найближчого</a:t>
            </a:r>
            <a:endParaRPr sz="1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4" name="Google Shape;134;p7"/>
          <p:cNvSpPr/>
          <p:nvPr/>
        </p:nvSpPr>
        <p:spPr>
          <a:xfrm>
            <a:off x="4835468" y="3265175"/>
            <a:ext cx="2376264" cy="2193153"/>
          </a:xfrm>
          <a:prstGeom prst="ellipse">
            <a:avLst/>
          </a:prstGeom>
          <a:solidFill>
            <a:srgbClr val="9FACD1"/>
          </a:solidFill>
          <a:ln w="2857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актуального розвитку</a:t>
            </a:r>
            <a:endParaRPr dirty="0"/>
          </a:p>
        </p:txBody>
      </p:sp>
      <p:sp>
        <p:nvSpPr>
          <p:cNvPr id="137" name="Google Shape;137;p7"/>
          <p:cNvSpPr txBox="1"/>
          <p:nvPr/>
        </p:nvSpPr>
        <p:spPr>
          <a:xfrm>
            <a:off x="5436096" y="5423775"/>
            <a:ext cx="143509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розвитку</a:t>
            </a:r>
            <a:endParaRPr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8" name="Google Shape;138;p7"/>
          <p:cNvSpPr txBox="1"/>
          <p:nvPr/>
        </p:nvSpPr>
        <p:spPr>
          <a:xfrm>
            <a:off x="5262632" y="2613572"/>
            <a:ext cx="175764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найближчого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cxnSp>
        <p:nvCxnSpPr>
          <p:cNvPr id="139" name="Google Shape;139;p7"/>
          <p:cNvCxnSpPr/>
          <p:nvPr/>
        </p:nvCxnSpPr>
        <p:spPr>
          <a:xfrm rot="10800000" flipH="1">
            <a:off x="2625466" y="3051624"/>
            <a:ext cx="2610290" cy="288032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140" name="Google Shape;140;p7"/>
          <p:cNvCxnSpPr>
            <a:stCxn id="130" idx="4"/>
          </p:cNvCxnSpPr>
          <p:nvPr/>
        </p:nvCxnSpPr>
        <p:spPr>
          <a:xfrm>
            <a:off x="2677773" y="5623874"/>
            <a:ext cx="25848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stealth" w="med" len="med"/>
          </a:ln>
        </p:spPr>
      </p:cxnSp>
      <p:sp>
        <p:nvSpPr>
          <p:cNvPr id="141" name="Google Shape;141;p7"/>
          <p:cNvSpPr txBox="1"/>
          <p:nvPr/>
        </p:nvSpPr>
        <p:spPr>
          <a:xfrm>
            <a:off x="1872575" y="3059550"/>
            <a:ext cx="171835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uk-UA" sz="1800" dirty="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зона найближчого</a:t>
            </a:r>
            <a:endParaRPr sz="18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42" name="Google Shape;142;p7"/>
          <p:cNvSpPr txBox="1"/>
          <p:nvPr/>
        </p:nvSpPr>
        <p:spPr>
          <a:xfrm>
            <a:off x="2145050" y="5119750"/>
            <a:ext cx="1252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розвитку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ACD1"/>
              </a:buClr>
              <a:buSzPts val="4800"/>
              <a:buFont typeface="Palatino Linotype"/>
              <a:buNone/>
            </a:pPr>
            <a:r>
              <a:rPr lang="uk-UA">
                <a:solidFill>
                  <a:srgbClr val="9FACD1"/>
                </a:solidFill>
              </a:rPr>
              <a:t>Складнощі, зумовлені </a:t>
            </a:r>
            <a:r>
              <a:rPr lang="uk-UA" b="0">
                <a:solidFill>
                  <a:srgbClr val="9FACD1"/>
                </a:solidFill>
              </a:rPr>
              <a:t>фізичним станом</a:t>
            </a:r>
            <a:endParaRPr b="0">
              <a:solidFill>
                <a:srgbClr val="9FACD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457200" y="548681"/>
            <a:ext cx="8219256" cy="3456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Зверніть увагу на невербальну комунікацію.</a:t>
            </a:r>
            <a:endParaRPr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endParaRPr lang="uk-UA" sz="2800" dirty="0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uk-UA" sz="2800" dirty="0">
                <a:solidFill>
                  <a:srgbClr val="3F3F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він/вона справді не в стані щось зробити, на обличчі відображатиметься відчай, або злість.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</a:pPr>
            <a:endParaRPr sz="2800" dirty="0"/>
          </a:p>
        </p:txBody>
      </p:sp>
      <p:pic>
        <p:nvPicPr>
          <p:cNvPr id="153" name="Google Shape;15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7156" y="3322315"/>
            <a:ext cx="2304256" cy="2603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263</Words>
  <Application>Microsoft Office PowerPoint</Application>
  <PresentationFormat>Экран (4:3)</PresentationFormat>
  <Paragraphs>47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Palatino Linotype</vt:lpstr>
      <vt:lpstr>Courier New</vt:lpstr>
      <vt:lpstr>Arial</vt:lpstr>
      <vt:lpstr>Times New Roman</vt:lpstr>
      <vt:lpstr>Century Gothic</vt:lpstr>
      <vt:lpstr>Исполнительная</vt:lpstr>
      <vt:lpstr> Позаурочна робота: створення умов для соціалізації учнівської молоді ЗП(ПТ)О </vt:lpstr>
      <vt:lpstr>Діагностика</vt:lpstr>
      <vt:lpstr>Найбільш поширені  проблеми</vt:lpstr>
      <vt:lpstr>Корекція</vt:lpstr>
      <vt:lpstr>Ліквідація тривожності та страху подолання невдач </vt:lpstr>
      <vt:lpstr>Зони розвитку за Л.С.Виготським</vt:lpstr>
      <vt:lpstr>Презентация PowerPoint</vt:lpstr>
      <vt:lpstr>Складнощі, зумовлені фізичним станом</vt:lpstr>
      <vt:lpstr>Презентация PowerPoint</vt:lpstr>
      <vt:lpstr>Презентация PowerPoint</vt:lpstr>
      <vt:lpstr>Складнощі у концентрації уваги </vt:lpstr>
      <vt:lpstr>Презентация PowerPoint</vt:lpstr>
      <vt:lpstr>Презентация PowerPoint</vt:lpstr>
      <vt:lpstr>Висновки</vt:lpstr>
      <vt:lpstr> Дякую за плідну працю! 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 Позаурочна робота: створення умов для соціалізації учнівської молоді ЗП(ПТ)О </dc:title>
  <cp:lastModifiedBy>Админович Админ</cp:lastModifiedBy>
  <cp:revision>12</cp:revision>
  <dcterms:modified xsi:type="dcterms:W3CDTF">2021-01-25T09:22:57Z</dcterms:modified>
</cp:coreProperties>
</file>