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4" r:id="rId1"/>
  </p:sldMasterIdLst>
  <p:notesMasterIdLst>
    <p:notesMasterId r:id="rId22"/>
  </p:notesMasterIdLst>
  <p:handoutMasterIdLst>
    <p:handoutMasterId r:id="rId23"/>
  </p:handoutMasterIdLst>
  <p:sldIdLst>
    <p:sldId id="258" r:id="rId2"/>
    <p:sldId id="340" r:id="rId3"/>
    <p:sldId id="341" r:id="rId4"/>
    <p:sldId id="329" r:id="rId5"/>
    <p:sldId id="320" r:id="rId6"/>
    <p:sldId id="321" r:id="rId7"/>
    <p:sldId id="337" r:id="rId8"/>
    <p:sldId id="323" r:id="rId9"/>
    <p:sldId id="349" r:id="rId10"/>
    <p:sldId id="345" r:id="rId11"/>
    <p:sldId id="327" r:id="rId12"/>
    <p:sldId id="348" r:id="rId13"/>
    <p:sldId id="273" r:id="rId14"/>
    <p:sldId id="332" r:id="rId15"/>
    <p:sldId id="333" r:id="rId16"/>
    <p:sldId id="334" r:id="rId17"/>
    <p:sldId id="343" r:id="rId18"/>
    <p:sldId id="336" r:id="rId19"/>
    <p:sldId id="338" r:id="rId20"/>
    <p:sldId id="276" r:id="rId21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33" autoAdjust="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97AB5BE-D8DA-497A-8FA9-C22FA15A51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444FA1-2092-4141-A46A-6BAA5090FF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274BA7-BCE4-4EAC-A7F1-E934E48501BE}" type="datetimeFigureOut">
              <a:rPr lang="uk-UA"/>
              <a:pPr>
                <a:defRPr/>
              </a:pPr>
              <a:t>24.11.2021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FA8011-AB25-4AC2-B53A-5A43BE6329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538638-50BD-49EA-A45A-24C9B2937C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997A4D-218F-42B0-AD9C-97C4A2E45DE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488F5A5-561F-40A4-A0F5-1AF39AC688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218066-6CA6-4B36-8B6D-3D8C917C2D4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37AB06-B4B0-4E19-AD72-446BDE0CD7EF}" type="datetimeFigureOut">
              <a:rPr lang="uk-UA"/>
              <a:pPr>
                <a:defRPr/>
              </a:pPr>
              <a:t>24.11.2021</a:t>
            </a:fld>
            <a:endParaRPr lang="uk-UA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7F09608D-6920-4989-A9A9-9F2EAB88C8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E6FDA02F-A24D-4459-9FAF-84E6D7DC2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14A2C-52BC-415A-B916-FC0ADACB29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F0F02C-B562-4393-B64F-7944F23B05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7CBE78-6ED0-47B4-98E7-359125B7962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174CC2EB-1F56-427E-A514-DDC6E37E2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53A887CD-F2DC-40E2-93E4-AF68BB212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ru-RU"/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66BE74A7-46AC-4268-AA70-ADD81EF39F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6D7536-2F86-421A-909B-F3A1661ED7E0}" type="slidenum">
              <a:rPr lang="uk-UA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uk-UA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C403987E-3585-4099-AA2B-265738DF62D8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516B6C59-5525-433C-87EE-47023819D6F7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B73AACB0-2414-4C71-BB56-88151CE2D5A9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F1FF2B90-2766-4F23-8608-5113DA0EBEB8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EEF01944-91C0-44F8-865A-7E48C2E40434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38B27963-D7A1-41CE-BA9A-60056D2989F2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BAF9A4A1-80D0-4E78-A2CB-7D008CFCB703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9F681D15-A239-42A2-9B88-721707479C21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CB782164-9290-4F73-9916-85EE3930AED6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4D824731-0171-442E-A348-1A4A369AB1F1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83996CBE-C82E-4EB9-A9AF-C0494C7EC61B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EDC8C12-7C76-4192-B091-3306983B8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EF71B-9294-4E05-8875-DE246E804E08}" type="datetimeFigureOut">
              <a:rPr lang="uk-UA"/>
              <a:pPr>
                <a:defRPr/>
              </a:pPr>
              <a:t>24.11.2021</a:t>
            </a:fld>
            <a:endParaRPr lang="uk-UA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EF5D4B2-07B9-4A2D-AE6E-6F231761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13269C8-F311-40F3-A8A8-92EF5FAC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CABA7-AC9F-4D00-B22A-4F374D45CBA1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4379165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DD65A-A493-4E37-974F-031578FF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C3C7-7ECB-437C-A558-B4A2055882DB}" type="datetimeFigureOut">
              <a:rPr lang="uk-UA"/>
              <a:pPr>
                <a:defRPr/>
              </a:pPr>
              <a:t>24.11.2021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B58E4-C3F1-4E19-AF93-C8FFA710F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5D818-7E27-4FB4-B1D4-5574BCB1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757CA-4F3D-4ACF-959A-6E4873101DC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9248331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178956-74CE-4EDE-8EB9-5B36B704F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69111-09DD-47EB-9736-3C675FEC3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DB1B9F-C251-417D-9275-0D801304923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CCB90-E75A-4519-B89A-ADF44B835F85}" type="datetimeFigureOut">
              <a:rPr lang="uk-UA"/>
              <a:pPr>
                <a:defRPr/>
              </a:pPr>
              <a:t>24.11.2021</a:t>
            </a:fld>
            <a:endParaRPr lang="uk-U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6F604F-BC49-49FD-B6D5-144D9C1B56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19CA4C-C3F4-4BB7-957F-3161D7D50E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BBE2-A46A-4441-8626-AD02C82F8164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540083850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9A634-7BA8-4370-BF51-2A1F94996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959E6-D671-42C0-AC9B-C396272732B3}" type="datetimeFigureOut">
              <a:rPr lang="uk-UA"/>
              <a:pPr>
                <a:defRPr/>
              </a:pPr>
              <a:t>24.11.2021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C4552-2B51-41C8-9D01-109E7A2D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64420-FF84-401B-88B6-8C983CA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194A-3CBA-4C3C-A72A-0A9F7AD8258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165788389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EA2BA1-F148-4445-A64C-0787F0166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81DD7F-CE7C-4656-8A2A-B0BF5A8CE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3E7AC06-9261-443E-A046-297C43C7D3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AB02-B8C5-4D72-ABA9-FD3E9A5AC423}" type="datetimeFigureOut">
              <a:rPr lang="uk-UA"/>
              <a:pPr>
                <a:defRPr/>
              </a:pPr>
              <a:t>24.11.2021</a:t>
            </a:fld>
            <a:endParaRPr lang="uk-U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3D9225-B0DC-4149-833F-6D13A7E259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070AFC-575B-43AE-A2AD-94C768FBF4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1073C-27EA-4607-B344-B18E7F555A3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841831693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16E040-40E0-4A0A-835E-76C04B149E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F2402-9CF3-4E2E-95FB-13FAD3822935}" type="datetimeFigureOut">
              <a:rPr lang="uk-UA"/>
              <a:pPr>
                <a:defRPr/>
              </a:pPr>
              <a:t>24.11.2021</a:t>
            </a:fld>
            <a:endParaRPr lang="uk-U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DC5593-66BA-4AD4-ABDC-6F284B30B2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0B35DD-3580-4549-B908-FD02E2226C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2F21-19F8-4428-83D0-34D37C3FFDF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626535821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E19D9-A7A2-456A-A9A2-308261CCC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10D00-F8E9-49C0-BCBC-47CE4EBEFED0}" type="datetimeFigureOut">
              <a:rPr lang="uk-UA"/>
              <a:pPr>
                <a:defRPr/>
              </a:pPr>
              <a:t>24.11.2021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220AB-CD91-484A-86E6-F1E5AB29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1CC12-927B-4D3F-ADCD-5010AF427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D22E4-1D77-414C-A368-B452F3EA50C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102872061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D581A-3AF1-477C-AA5B-CEA413A11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7738-66C9-4C4F-9B14-EBE3550B8FA1}" type="datetimeFigureOut">
              <a:rPr lang="uk-UA"/>
              <a:pPr>
                <a:defRPr/>
              </a:pPr>
              <a:t>24.11.2021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61462-3192-4885-9631-14E6B98F6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FD8CD-44E0-45F7-8FEB-1D07C6E6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23FA6-A1BA-4F90-AEF1-673B716EDC71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15095856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CBF2C-0321-4125-B669-43AB12D3A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D5F0A-2732-4B89-A3CE-A636DA81BD92}" type="datetimeFigureOut">
              <a:rPr lang="uk-UA"/>
              <a:pPr>
                <a:defRPr/>
              </a:pPr>
              <a:t>24.11.2021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E8F2C-E671-47C5-8D8E-E57BD58B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A50C3-3F8F-4D0F-9453-0B840CA57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191EF-948D-4189-8809-5DD1FE55FBA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73589384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480C9-7CA6-4AB0-BB50-1CDDBA3F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9C501-A7B2-4291-8DB9-CA83AA9C3406}" type="datetimeFigureOut">
              <a:rPr lang="uk-UA"/>
              <a:pPr>
                <a:defRPr/>
              </a:pPr>
              <a:t>24.11.2021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23292-6FB7-4B5F-A279-FEA76501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7ABF2-5210-49FC-B9C0-094C099A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42EF0-00B5-4A96-909F-3C150C1D0E0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27366667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F1C2A7-279F-46DF-ABE5-EF1806E9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FEC72-3E99-402A-98EF-C3FFAEFBA0E6}" type="datetimeFigureOut">
              <a:rPr lang="uk-UA"/>
              <a:pPr>
                <a:defRPr/>
              </a:pPr>
              <a:t>24.11.2021</a:t>
            </a:fld>
            <a:endParaRPr lang="uk-U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15B4B7-862C-4266-896C-6C2BA7337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12412B-BF32-48B8-93E9-CD474ECB6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E93C-866C-4DB0-BB68-3AE836547A4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06571846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C6CE773-2ED0-4E24-8A11-F68E90B4A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75E1B-3BC2-46B3-951F-D69C5A8A29B2}" type="datetimeFigureOut">
              <a:rPr lang="uk-UA"/>
              <a:pPr>
                <a:defRPr/>
              </a:pPr>
              <a:t>24.11.2021</a:t>
            </a:fld>
            <a:endParaRPr lang="uk-U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405EDB-A88C-408B-A69D-7A3B5B866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F74A50-8025-4483-BEE6-EE3393309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73D17-BCAA-4201-8BB4-5658BE872DD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77887121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A21106B-63A6-4771-BF2A-8B917502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DC89-51DC-4282-864D-0539AD5CEA16}" type="datetimeFigureOut">
              <a:rPr lang="uk-UA"/>
              <a:pPr>
                <a:defRPr/>
              </a:pPr>
              <a:t>24.11.2021</a:t>
            </a:fld>
            <a:endParaRPr lang="uk-U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B130691-2B1F-48A2-84D7-B1A8A8069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BCA929-967C-4783-ACAF-D0E993CD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46AEB-D099-4B81-B9F9-86C904338CA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58684328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A6BCCBD-69A5-44EA-A2F0-6ACC4389B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5E1C6-722A-427A-8881-46239218F089}" type="datetimeFigureOut">
              <a:rPr lang="uk-UA"/>
              <a:pPr>
                <a:defRPr/>
              </a:pPr>
              <a:t>24.11.2021</a:t>
            </a:fld>
            <a:endParaRPr lang="uk-U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816277-F9FE-41D6-A2F2-C553ED662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F27111-2E42-4C7D-93B4-1E651200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84391-8EEF-4B60-8015-7EBCEF00436A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78828900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CF380A-0384-474A-ABF9-68F6D8591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1792A-EAEA-4AD2-BCA9-27DAC84D7739}" type="datetimeFigureOut">
              <a:rPr lang="uk-UA"/>
              <a:pPr>
                <a:defRPr/>
              </a:pPr>
              <a:t>24.11.2021</a:t>
            </a:fld>
            <a:endParaRPr lang="uk-U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717FC6-D753-447E-843C-7D3E88CC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E3DF78-F711-44C3-8BC3-1930A6D3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33FD5-313D-4013-9205-FE0285FBAA5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285921101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1FACF8-4C5F-4CED-B191-8198E067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D7D78-E0DA-4DF8-9310-E9700A624E96}" type="datetimeFigureOut">
              <a:rPr lang="uk-UA"/>
              <a:pPr>
                <a:defRPr/>
              </a:pPr>
              <a:t>24.11.2021</a:t>
            </a:fld>
            <a:endParaRPr lang="uk-U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2DB2BF-1FE6-4392-9594-EA9EC593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FDCDEE-A75A-4613-9876-5EE3A3590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3484E-CC63-4017-8B3E-9E42AC58E6D4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0213652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A359B2DA-4831-4FD6-8212-248CC90E6A98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D41CE99-9370-46D7-BFB4-0DE8801A2EFB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8CF8FBE-34E6-4D63-B030-28B080B054CE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E2C5191-0A3C-4646-9049-1A620442A3FA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BB32F89-CA0A-4553-AF62-111A36BA6861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BAA8C80-B6F7-40C1-BAD2-989523E498E8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CC66895-52B7-4CCF-9F2D-3DF38E690292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F9EC1A8-C051-4EBC-BC32-3CA6F22BAFA3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54BD22F-8CB6-4298-AA3E-54C4D64B6064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61DA3C2-8514-440C-A9A2-DE58BD423C0A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9475D76-FE66-49CA-89C5-B933E70BE0F7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D8500FBD-4EAC-4DC7-A2CC-13D16C5C5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0BEE0977-31C5-4B8C-881E-1F03755CD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64DD-C094-4D81-8AEC-359417A87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A199E8-4C27-4619-89B8-961CB6E19D13}" type="datetimeFigureOut">
              <a:rPr lang="uk-UA"/>
              <a:pPr>
                <a:defRPr/>
              </a:pPr>
              <a:t>24.11.2021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38211-4217-47BD-80AA-47E100FC5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36555-E8F7-4194-8B6E-335BF634F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913416F9-5B61-4A87-A086-1F6B7A78BA0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9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70" r:id="rId11"/>
    <p:sldLayoutId id="2147484565" r:id="rId12"/>
    <p:sldLayoutId id="2147484571" r:id="rId13"/>
    <p:sldLayoutId id="2147484566" r:id="rId14"/>
    <p:sldLayoutId id="2147484567" r:id="rId15"/>
    <p:sldLayoutId id="2147484568" r:id="rId16"/>
  </p:sldLayoutIdLst>
  <p:transition spd="slow">
    <p:cover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A1BAF5-E5B6-4744-896D-2A7EADC793C3}"/>
              </a:ext>
            </a:extLst>
          </p:cNvPr>
          <p:cNvSpPr txBox="1"/>
          <p:nvPr/>
        </p:nvSpPr>
        <p:spPr>
          <a:xfrm>
            <a:off x="1619250" y="1800225"/>
            <a:ext cx="6121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ціннісних орієнтацій учнівської молоді засобами музейної педагогіки</a:t>
            </a:r>
            <a:endParaRPr lang="ru-RU" sz="32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TextBox 2">
            <a:extLst>
              <a:ext uri="{FF2B5EF4-FFF2-40B4-BE49-F238E27FC236}">
                <a16:creationId xmlns:a16="http://schemas.microsoft.com/office/drawing/2014/main" id="{6D197590-2E27-449D-B271-5FB087FBA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314825"/>
            <a:ext cx="4549775" cy="1527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uk-UA" altLang="uk-UA" sz="1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 Барабаш, завідувач відділу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uk-UA" altLang="uk-UA" sz="1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організаційно-масової роботи 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uk-UA" altLang="uk-UA" sz="1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Харківського державного будинку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uk-UA" altLang="uk-UA" sz="1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художньої та технічної творчості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uk-UA" altLang="uk-UA" sz="1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B49CB637-8FB7-4D79-80CE-6A89D0F86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182" y="-55293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DEC28008-28E1-47EB-89EE-D7F3683A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182" y="1511903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45B1AD32-7DD8-4CBC-A572-00D56FABA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182" y="310287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158C66AC-4232-493B-9D33-BB76CE4F2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182" y="479715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kir2.png">
            <a:extLst>
              <a:ext uri="{FF2B5EF4-FFF2-40B4-BE49-F238E27FC236}">
                <a16:creationId xmlns:a16="http://schemas.microsoft.com/office/drawing/2014/main" id="{893E894C-2AEF-4735-A354-CA6BC0F1B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7452320" y="188638"/>
            <a:ext cx="1647767" cy="159716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" name="Picture 2" descr="C:\Documents and Settings\Учитель\Рабочий стол\орнаменти\kir2.png">
            <a:extLst>
              <a:ext uri="{FF2B5EF4-FFF2-40B4-BE49-F238E27FC236}">
                <a16:creationId xmlns:a16="http://schemas.microsoft.com/office/drawing/2014/main" id="{22B523E4-D561-4EFE-B0D1-589136D08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7474892" y="180901"/>
            <a:ext cx="1647767" cy="159716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805D8A08-7E59-417F-BE3E-EB2DF80B6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182" y="-55293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3AC7F78D-F68A-4EC2-839C-375AF4666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182" y="15556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E79A467C-F750-4B4E-921E-5589B10FC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6457" y="3009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83ACD303-F189-42DC-94F9-34DD2023F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742" y="4743771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kir2.png">
            <a:extLst>
              <a:ext uri="{FF2B5EF4-FFF2-40B4-BE49-F238E27FC236}">
                <a16:creationId xmlns:a16="http://schemas.microsoft.com/office/drawing/2014/main" id="{22C4D418-040D-4565-AA1F-4DF6D1138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7293638" y="332656"/>
            <a:ext cx="1634364" cy="158417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7415" name="Прямоугольник 2">
            <a:extLst>
              <a:ext uri="{FF2B5EF4-FFF2-40B4-BE49-F238E27FC236}">
                <a16:creationId xmlns:a16="http://schemas.microsoft.com/office/drawing/2014/main" id="{D15B5890-01C3-4EA9-9AF7-9661D1FDC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444500"/>
            <a:ext cx="6591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6" name="Прямоугольник 1">
            <a:extLst>
              <a:ext uri="{FF2B5EF4-FFF2-40B4-BE49-F238E27FC236}">
                <a16:creationId xmlns:a16="http://schemas.microsoft.com/office/drawing/2014/main" id="{D59D6768-53BD-47A4-955A-D6C7CA55B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927100"/>
            <a:ext cx="49037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5" name="Прямоугольник 8">
            <a:extLst>
              <a:ext uri="{FF2B5EF4-FFF2-40B4-BE49-F238E27FC236}">
                <a16:creationId xmlns:a16="http://schemas.microsoft.com/office/drawing/2014/main" id="{E4441ED2-9D15-48DC-BFD8-A875CD4EA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6035" y="764704"/>
            <a:ext cx="5254241" cy="104361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 напрями </a:t>
            </a:r>
          </a:p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музейної роботи: </a:t>
            </a:r>
            <a:endParaRPr lang="uk-UA" altLang="ru-RU" sz="24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1CF10DF-F525-40C6-A6FB-DDD097283BCC}"/>
              </a:ext>
            </a:extLst>
          </p:cNvPr>
          <p:cNvSpPr/>
          <p:nvPr/>
        </p:nvSpPr>
        <p:spPr>
          <a:xfrm>
            <a:off x="1485900" y="2005013"/>
            <a:ext cx="4545013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пошуково-дослідницька робота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663C3D6-94BA-4A78-91E6-4C471740EDCB}"/>
              </a:ext>
            </a:extLst>
          </p:cNvPr>
          <p:cNvSpPr/>
          <p:nvPr/>
        </p:nvSpPr>
        <p:spPr>
          <a:xfrm>
            <a:off x="1763713" y="3009900"/>
            <a:ext cx="4545012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фондова робота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17CC95E-8E80-449F-A4D1-1005CCEC25C5}"/>
              </a:ext>
            </a:extLst>
          </p:cNvPr>
          <p:cNvSpPr/>
          <p:nvPr/>
        </p:nvSpPr>
        <p:spPr>
          <a:xfrm>
            <a:off x="2124075" y="4010025"/>
            <a:ext cx="4543425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експозиційно</a:t>
            </a:r>
            <a:r>
              <a:rPr lang="uk-UA" alt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-виставкова робота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D8F6440-63D3-4AF2-A7AF-4382324170F4}"/>
              </a:ext>
            </a:extLst>
          </p:cNvPr>
          <p:cNvSpPr/>
          <p:nvPr/>
        </p:nvSpPr>
        <p:spPr>
          <a:xfrm>
            <a:off x="2447925" y="5016500"/>
            <a:ext cx="4545013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культурно-освітня діяльність </a:t>
            </a:r>
            <a:endParaRPr lang="ru-RU" alt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129D01F0-6EFD-4B4F-8E1B-B9AC37679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182" y="-55293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17EFCBA4-C23C-48DC-BC19-E533FFDFE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4021" y="155679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CB17CB04-84A9-4161-8EF3-D8F30DD53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8901" y="314096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130D101F-EB5A-44FF-A434-88B43FCF1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742" y="476965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kir2.png">
            <a:extLst>
              <a:ext uri="{FF2B5EF4-FFF2-40B4-BE49-F238E27FC236}">
                <a16:creationId xmlns:a16="http://schemas.microsoft.com/office/drawing/2014/main" id="{F493E711-A30B-44D9-BEE1-8DE623D89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7371188" y="364263"/>
            <a:ext cx="1527466" cy="148056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8439" name="Прямоугольник 2">
            <a:extLst>
              <a:ext uri="{FF2B5EF4-FFF2-40B4-BE49-F238E27FC236}">
                <a16:creationId xmlns:a16="http://schemas.microsoft.com/office/drawing/2014/main" id="{F162EC78-13CE-4B8A-97F5-4D33B8F40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444500"/>
            <a:ext cx="6591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0" name="Прямоугольник 1">
            <a:extLst>
              <a:ext uri="{FF2B5EF4-FFF2-40B4-BE49-F238E27FC236}">
                <a16:creationId xmlns:a16="http://schemas.microsoft.com/office/drawing/2014/main" id="{98CF521B-D4A9-45AC-9B7E-37951022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927100"/>
            <a:ext cx="49037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7" name="Прямоугольник 3">
            <a:extLst>
              <a:ext uri="{FF2B5EF4-FFF2-40B4-BE49-F238E27FC236}">
                <a16:creationId xmlns:a16="http://schemas.microsoft.com/office/drawing/2014/main" id="{A08BDE6B-0F16-4549-80DD-773361456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1" y="1512282"/>
            <a:ext cx="7119888" cy="299939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>
                <a:ln>
                  <a:solidFill>
                    <a:schemeClr val="accent5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 СУЧАСНОСТІ –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i="1" dirty="0">
              <a:ln>
                <a:solidFill>
                  <a:schemeClr val="accent5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>
                <a:ln>
                  <a:solidFill>
                    <a:schemeClr val="accent5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ІНТЕРАКТИВНИХ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i="1" dirty="0">
              <a:ln>
                <a:solidFill>
                  <a:schemeClr val="accent5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>
                <a:ln>
                  <a:solidFill>
                    <a:schemeClr val="accent5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 ТА НОВІТНІХ ТЕХНОЛОГІЙ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i="1" dirty="0">
              <a:ln>
                <a:solidFill>
                  <a:schemeClr val="accent5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>
                <a:ln>
                  <a:solidFill>
                    <a:schemeClr val="accent5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ДІЯЛЬНОСТІ МУЗЕЇВ</a:t>
            </a:r>
            <a:endParaRPr lang="ru-RU" altLang="ru-RU" sz="2400" i="1" dirty="0">
              <a:ln>
                <a:solidFill>
                  <a:schemeClr val="accent5"/>
                </a:solidFill>
              </a:ln>
              <a:solidFill>
                <a:schemeClr val="accent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6D4EEBCA-89DE-4DE2-A240-482EC30F5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182" y="-55293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A48A2AF5-68EC-446B-B476-A198D85D2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4021" y="155679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DB6898E8-39C8-472D-AB33-0486B45ED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8901" y="314096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F865D3EE-AF83-464B-B465-5DD785897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742" y="476965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kir2.png">
            <a:extLst>
              <a:ext uri="{FF2B5EF4-FFF2-40B4-BE49-F238E27FC236}">
                <a16:creationId xmlns:a16="http://schemas.microsoft.com/office/drawing/2014/main" id="{9D742BD7-0003-47CF-80A4-A131D78C7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7445476" y="230653"/>
            <a:ext cx="1591020" cy="1542163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9463" name="Прямоугольник 2">
            <a:extLst>
              <a:ext uri="{FF2B5EF4-FFF2-40B4-BE49-F238E27FC236}">
                <a16:creationId xmlns:a16="http://schemas.microsoft.com/office/drawing/2014/main" id="{5183781A-DA30-4FBB-B900-4B6D61DC1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444500"/>
            <a:ext cx="6591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4" name="Прямоугольник 1">
            <a:extLst>
              <a:ext uri="{FF2B5EF4-FFF2-40B4-BE49-F238E27FC236}">
                <a16:creationId xmlns:a16="http://schemas.microsoft.com/office/drawing/2014/main" id="{250BA071-71D3-4CA5-9022-A8B3CA86C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927100"/>
            <a:ext cx="49037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5" name="Прямоугольник 3">
            <a:extLst>
              <a:ext uri="{FF2B5EF4-FFF2-40B4-BE49-F238E27FC236}">
                <a16:creationId xmlns:a16="http://schemas.microsoft.com/office/drawing/2014/main" id="{E9E26BDD-A56D-40AA-B795-D91268E2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118984"/>
            <a:ext cx="7655232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ln w="22225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 ТА ІНТЕРАКТИВНІСТЬ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8E2C840-C4EC-466C-81BC-1223D96F62DD}"/>
              </a:ext>
            </a:extLst>
          </p:cNvPr>
          <p:cNvSpPr/>
          <p:nvPr/>
        </p:nvSpPr>
        <p:spPr>
          <a:xfrm>
            <a:off x="1679575" y="1924050"/>
            <a:ext cx="5472113" cy="7080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мультимедійних технологій та аудіовізуальних засобів у експозиції музею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7AC0475-C45A-4BE8-8611-5636B8198A89}"/>
              </a:ext>
            </a:extLst>
          </p:cNvPr>
          <p:cNvSpPr/>
          <p:nvPr/>
        </p:nvSpPr>
        <p:spPr>
          <a:xfrm>
            <a:off x="1679575" y="2881313"/>
            <a:ext cx="5472113" cy="7635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віртуальних музеїв та виставок у всесвітній мережі й офіційних інтернет-сторінок музею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3E41994-0D3C-49C0-9EE1-B02736F44341}"/>
              </a:ext>
            </a:extLst>
          </p:cNvPr>
          <p:cNvSpPr/>
          <p:nvPr/>
        </p:nvSpPr>
        <p:spPr>
          <a:xfrm>
            <a:off x="1679575" y="3932238"/>
            <a:ext cx="5472113" cy="7635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оцифрування та стандарти програмного забезпечення для обліку музейних фондів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C5CD059-A221-412A-BA6E-DAE89890E011}"/>
              </a:ext>
            </a:extLst>
          </p:cNvPr>
          <p:cNvSpPr/>
          <p:nvPr/>
        </p:nvSpPr>
        <p:spPr>
          <a:xfrm>
            <a:off x="1689100" y="4983163"/>
            <a:ext cx="5472113" cy="822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нестандартних й творчих підходів у науково-освітній діяльності музею, музейному маркетингу тощо</a:t>
            </a:r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B98DA092-7266-438A-B7C3-C0AE788D4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182" y="-55293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4B979A31-9B42-42B2-A57B-51C9B84E5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4021" y="155679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93A07D2A-E3BB-4E4B-9D20-1AD173746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8901" y="314096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449C3643-2FA3-43B5-92EB-CF1A96120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742" y="476965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kir2.png">
            <a:extLst>
              <a:ext uri="{FF2B5EF4-FFF2-40B4-BE49-F238E27FC236}">
                <a16:creationId xmlns:a16="http://schemas.microsoft.com/office/drawing/2014/main" id="{BBF7B199-0828-494D-94DF-7F9426A0B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7222608" y="364263"/>
            <a:ext cx="1676045" cy="162457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247" name="Прямоугольник 2">
            <a:extLst>
              <a:ext uri="{FF2B5EF4-FFF2-40B4-BE49-F238E27FC236}">
                <a16:creationId xmlns:a16="http://schemas.microsoft.com/office/drawing/2014/main" id="{5FB951C8-06C3-4E1F-9E14-1E28E1CB3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196975"/>
            <a:ext cx="5811838" cy="4492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музеїв за профілем: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altLang="ru-RU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археологічні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краєзнавчі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природничі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літературні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мистецькі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етнографічні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науково-технічні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галузеві </a:t>
            </a:r>
            <a:endParaRPr lang="ru-RU" alt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3B094AAC-A225-4744-94A8-2154E2156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182" y="-55293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0D7AF9C1-C38D-4060-BC61-8B4EB9610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4021" y="155679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03AC42D2-6403-4BFC-9855-2C159A160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8901" y="314096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8A76432F-E719-49FF-AFB1-E09E1A3E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742" y="476965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kir2.png">
            <a:extLst>
              <a:ext uri="{FF2B5EF4-FFF2-40B4-BE49-F238E27FC236}">
                <a16:creationId xmlns:a16="http://schemas.microsoft.com/office/drawing/2014/main" id="{DE499EC5-5650-47AC-AFED-C896E2D53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7502357" y="186819"/>
            <a:ext cx="1527466" cy="148056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1511" name="Прямоугольник 2">
            <a:extLst>
              <a:ext uri="{FF2B5EF4-FFF2-40B4-BE49-F238E27FC236}">
                <a16:creationId xmlns:a16="http://schemas.microsoft.com/office/drawing/2014/main" id="{51057957-9529-43D0-B250-FE2D95E5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444500"/>
            <a:ext cx="6591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2" name="Прямоугольник 1">
            <a:extLst>
              <a:ext uri="{FF2B5EF4-FFF2-40B4-BE49-F238E27FC236}">
                <a16:creationId xmlns:a16="http://schemas.microsoft.com/office/drawing/2014/main" id="{076CEDF3-CCB1-42A0-B0C2-4B856D023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927100"/>
            <a:ext cx="49037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9" name="Прямоугольник 3">
            <a:extLst>
              <a:ext uri="{FF2B5EF4-FFF2-40B4-BE49-F238E27FC236}">
                <a16:creationId xmlns:a16="http://schemas.microsoft.com/office/drawing/2014/main" id="{0A25B3FE-781E-48B5-8B0E-BF6FB46B7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764704"/>
            <a:ext cx="5984701" cy="480107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 документація музею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alt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про створення музею</a:t>
            </a:r>
            <a:r>
              <a:rPr lang="uk-UA" alt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(Статут) про музей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Уніфікований паспорт музею</a:t>
            </a:r>
            <a:r>
              <a:rPr lang="uk-UA" alt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Свідоцтво про реєстрацію</a:t>
            </a:r>
            <a:r>
              <a:rPr lang="uk-UA" alt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музею</a:t>
            </a:r>
            <a:r>
              <a:rPr lang="uk-UA" alt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Інвентарна  книга</a:t>
            </a:r>
            <a:r>
              <a:rPr lang="uk-UA" alt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роботи музею</a:t>
            </a:r>
            <a:r>
              <a:rPr lang="uk-UA" alt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обліку проведеної роботи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відгуків відвідувачів</a:t>
            </a:r>
            <a:endParaRPr lang="ru-RU" alt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 прийому - видачі експонатів</a:t>
            </a:r>
            <a:endParaRPr lang="ru-RU" altLang="ru-RU" sz="24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4760A8CB-2385-44E4-BE69-84A035EE7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182" y="-55293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40A8DFC4-9F02-4FCE-9DF7-1388F834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4021" y="155679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AD5E7FF9-F700-46D3-A0F3-2CB04735C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8901" y="314096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004F3212-9232-4424-BEC7-3705B1AB5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5021" y="482556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kir2.png">
            <a:extLst>
              <a:ext uri="{FF2B5EF4-FFF2-40B4-BE49-F238E27FC236}">
                <a16:creationId xmlns:a16="http://schemas.microsoft.com/office/drawing/2014/main" id="{B605FD1B-13A4-4CE4-8E5B-A0D342C46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7668344" y="364263"/>
            <a:ext cx="1230309" cy="11925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2535" name="Прямоугольник 2">
            <a:extLst>
              <a:ext uri="{FF2B5EF4-FFF2-40B4-BE49-F238E27FC236}">
                <a16:creationId xmlns:a16="http://schemas.microsoft.com/office/drawing/2014/main" id="{1EA57707-F37D-47AA-8220-F67278B30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444500"/>
            <a:ext cx="6591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6" name="Прямоугольник 1">
            <a:extLst>
              <a:ext uri="{FF2B5EF4-FFF2-40B4-BE49-F238E27FC236}">
                <a16:creationId xmlns:a16="http://schemas.microsoft.com/office/drawing/2014/main" id="{2D6608A8-C801-485A-99F8-7D4957D25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927100"/>
            <a:ext cx="49037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3" name="Прямоугольник 3">
            <a:extLst>
              <a:ext uri="{FF2B5EF4-FFF2-40B4-BE49-F238E27FC236}">
                <a16:creationId xmlns:a16="http://schemas.microsoft.com/office/drawing/2014/main" id="{06BD557B-22BB-4C5A-9A47-BFAE6380D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63538"/>
            <a:ext cx="6591300" cy="646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 база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музей та музейну справу»  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засудження комуністичного та націонал-соціалістичного (нацистського) тоталітарних режимів в Україні та заборону пропаганди їхньої символіки»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увічнення перемоги над нацизмом у Другій світовій війні 1939 – 1945 рр.»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доступ до архівів репресивних органів комуністичного тоталітарного режиму 1917 – 1991 років»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музеї при дошкільних, загальноосвітніх, позашкільних та професійно-технічних навчальних закладах, які перебувають у сфері управління Міністерства освіти і науки України, затверджене наказом МОНУ від 22.10.2014 № 1195, зареєстроване в Міністерстві  юстиції України 10.11.2014 р. за                 № 1415/26192 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музейний фонд України, затверджене Постановою Кабінету міністрів України від 20.07.2000 № 1147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державну реєстрацію, перереєстрацію та облік музеїв, затверджене наказом Міністерства культури і мистецтв України від 30 квітня 1996 року № 220, зареєстрованого в Міністерстві юстиції України 11 липня 1996 року за № 350/1375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Верховної Ради України від 12 травня 2015 року № 2394 "Про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вшанування героїв АТО та вдосконалення національно-патріотичного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виховання дітей та молоді";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рекомендації Міністерства освіти і науки щодо засад діяльності музеїв історичного профілю дошкільних, загальноосвітніх, позашкільних та професійно-технічних навчальних закладів, які перебувають у сфері управління МОН України (лист МОН від 22.05.2015 № 1/9-255)</a:t>
            </a:r>
            <a:endParaRPr lang="ru-RU" alt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80C7768C-D0DF-476C-B7AD-6A77831D1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182" y="-55293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997E896B-2927-4059-89BD-12411D67E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4021" y="155679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4DCE615B-3EA5-4EB9-B95A-B64B27EE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8901" y="314096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98E09A0E-CFA6-473D-9155-BBE90EE92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742" y="476965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kir2.png">
            <a:extLst>
              <a:ext uri="{FF2B5EF4-FFF2-40B4-BE49-F238E27FC236}">
                <a16:creationId xmlns:a16="http://schemas.microsoft.com/office/drawing/2014/main" id="{177F2742-9E99-419C-874A-FF07F47EE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7371188" y="260649"/>
            <a:ext cx="1634364" cy="158417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3559" name="Прямоугольник 2">
            <a:extLst>
              <a:ext uri="{FF2B5EF4-FFF2-40B4-BE49-F238E27FC236}">
                <a16:creationId xmlns:a16="http://schemas.microsoft.com/office/drawing/2014/main" id="{E01E0EB5-13B1-4218-9887-4AC424DDA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444500"/>
            <a:ext cx="6591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0" name="Прямоугольник 1">
            <a:extLst>
              <a:ext uri="{FF2B5EF4-FFF2-40B4-BE49-F238E27FC236}">
                <a16:creationId xmlns:a16="http://schemas.microsoft.com/office/drawing/2014/main" id="{62C472C6-1BA8-47D6-8DA0-5FDA8547C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927100"/>
            <a:ext cx="49037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1" name="Прямоугольник 8">
            <a:extLst>
              <a:ext uri="{FF2B5EF4-FFF2-40B4-BE49-F238E27FC236}">
                <a16:creationId xmlns:a16="http://schemas.microsoft.com/office/drawing/2014/main" id="{DFC949D8-DBCC-4C83-8E58-C3AB0C18C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625600"/>
            <a:ext cx="63198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8" name="Прямоугольник 3">
            <a:extLst>
              <a:ext uri="{FF2B5EF4-FFF2-40B4-BE49-F238E27FC236}">
                <a16:creationId xmlns:a16="http://schemas.microsoft.com/office/drawing/2014/main" id="{11B0E214-8803-4FC0-8EFC-12D92C873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125031"/>
            <a:ext cx="6591300" cy="403187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В закладах професійної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(професійно-технічної) освіти Харківщини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alt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11 музеїв: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8 історичного профілю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 краєзнавчий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 етнографічний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 природничий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alt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17 музейних кімнат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11 світлиць </a:t>
            </a:r>
          </a:p>
        </p:txBody>
      </p:sp>
    </p:spTree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7A228558-D23A-4187-8B3A-897FD275A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182" y="-55293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E4AEC152-891D-4B57-BA60-2FCF1F55B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4021" y="155679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0165654E-2F31-42F7-A298-6C7C06D58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8901" y="314096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9E85A372-C503-40EA-9A3A-0B55B066F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742" y="476965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kir2.png">
            <a:extLst>
              <a:ext uri="{FF2B5EF4-FFF2-40B4-BE49-F238E27FC236}">
                <a16:creationId xmlns:a16="http://schemas.microsoft.com/office/drawing/2014/main" id="{5D0D6ABC-8FF5-462F-B6D7-AB3975654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7371188" y="364263"/>
            <a:ext cx="1527466" cy="148056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4583" name="Прямоугольник 2">
            <a:extLst>
              <a:ext uri="{FF2B5EF4-FFF2-40B4-BE49-F238E27FC236}">
                <a16:creationId xmlns:a16="http://schemas.microsoft.com/office/drawing/2014/main" id="{AACCCD31-702B-4735-88F5-25166ED83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444500"/>
            <a:ext cx="6591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4" name="Прямоугольник 1">
            <a:extLst>
              <a:ext uri="{FF2B5EF4-FFF2-40B4-BE49-F238E27FC236}">
                <a16:creationId xmlns:a16="http://schemas.microsoft.com/office/drawing/2014/main" id="{36D587CD-3BF3-4A2D-BE42-7FEAC8AE7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927100"/>
            <a:ext cx="49037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5" name="Прямоугольник 8">
            <a:extLst>
              <a:ext uri="{FF2B5EF4-FFF2-40B4-BE49-F238E27FC236}">
                <a16:creationId xmlns:a16="http://schemas.microsoft.com/office/drawing/2014/main" id="{6C51B0D8-4C11-4739-998A-27E7025FB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625600"/>
            <a:ext cx="63198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6" name="Прямоугольник 3">
            <a:extLst>
              <a:ext uri="{FF2B5EF4-FFF2-40B4-BE49-F238E27FC236}">
                <a16:creationId xmlns:a16="http://schemas.microsoft.com/office/drawing/2014/main" id="{38D5CF96-5786-4596-BC3B-13D928B0C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055688"/>
            <a:ext cx="691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A2E68F7-38AE-4448-B8F3-102B8FE397A2}"/>
              </a:ext>
            </a:extLst>
          </p:cNvPr>
          <p:cNvSpPr/>
          <p:nvPr/>
        </p:nvSpPr>
        <p:spPr>
          <a:xfrm>
            <a:off x="1116013" y="692150"/>
            <a:ext cx="6335712" cy="58435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ВСЕУКРАЇНСЬКИЙ ОГЛЯД МУЗЕЇВ </a:t>
            </a:r>
          </a:p>
          <a:p>
            <a:pPr indent="450215"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ЗАКЛАДАХ ОСВІТИ</a:t>
            </a:r>
          </a:p>
          <a:p>
            <a:pPr indent="450215"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 Міністерства освіти і науки України від 04.10.2021 № 4/827-21 «Про проведення Всеукраїнського огляду музеїв при закладах освіти»</a:t>
            </a:r>
          </a:p>
          <a:p>
            <a:pPr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проведення Огляду:</a:t>
            </a:r>
          </a:p>
          <a:p>
            <a:pPr marL="342900" indent="-34290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приведення експозицій музеїв у відповідність до вимог законодавства України та відомчих нормативно-правових документів</a:t>
            </a:r>
          </a:p>
          <a:p>
            <a:pPr marL="342900" indent="-34290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оновлення музейних колекцій</a:t>
            </a:r>
          </a:p>
          <a:p>
            <a:pPr marL="342900" indent="-34290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привернення уваги державних та громадських організацій, наукових установ до важливої ролі музеїв у патріотичному вихованні дітей та молоді </a:t>
            </a:r>
          </a:p>
          <a:p>
            <a:pPr marL="342900" indent="-34290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підвищення їх значення як осередків просвітницької роботи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7286786D-2A18-41E1-AE1F-D83FD6462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182" y="-55293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EE5FA805-90D6-4ADB-889F-A8A8D9E3C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4021" y="155679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13A2FB32-7105-450D-9FF0-A5699B9AA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8901" y="314096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B46A8873-7ECA-410B-B71A-ECE9CD571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742" y="476965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kir2.png">
            <a:extLst>
              <a:ext uri="{FF2B5EF4-FFF2-40B4-BE49-F238E27FC236}">
                <a16:creationId xmlns:a16="http://schemas.microsoft.com/office/drawing/2014/main" id="{1E653155-3A7D-4870-99DF-DC6143BDD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7371188" y="364263"/>
            <a:ext cx="1527466" cy="148056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5607" name="Прямоугольник 2">
            <a:extLst>
              <a:ext uri="{FF2B5EF4-FFF2-40B4-BE49-F238E27FC236}">
                <a16:creationId xmlns:a16="http://schemas.microsoft.com/office/drawing/2014/main" id="{F4E0B59F-641D-4DBA-8B95-B8A164136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444500"/>
            <a:ext cx="6591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8" name="Прямоугольник 1">
            <a:extLst>
              <a:ext uri="{FF2B5EF4-FFF2-40B4-BE49-F238E27FC236}">
                <a16:creationId xmlns:a16="http://schemas.microsoft.com/office/drawing/2014/main" id="{9E6AFF33-FE3C-433D-A333-A6117E201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927100"/>
            <a:ext cx="49037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9" name="Прямоугольник 8">
            <a:extLst>
              <a:ext uri="{FF2B5EF4-FFF2-40B4-BE49-F238E27FC236}">
                <a16:creationId xmlns:a16="http://schemas.microsoft.com/office/drawing/2014/main" id="{C3177517-453B-487E-9F82-60AF87832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625600"/>
            <a:ext cx="63198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0" name="Прямоугольник 3">
            <a:extLst>
              <a:ext uri="{FF2B5EF4-FFF2-40B4-BE49-F238E27FC236}">
                <a16:creationId xmlns:a16="http://schemas.microsoft.com/office/drawing/2014/main" id="{F3B0E822-D087-46F9-804E-E633B489F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055688"/>
            <a:ext cx="691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4BD62C-BD3C-498A-BD05-D4B02AB8496F}"/>
              </a:ext>
            </a:extLst>
          </p:cNvPr>
          <p:cNvSpPr/>
          <p:nvPr/>
        </p:nvSpPr>
        <p:spPr>
          <a:xfrm>
            <a:off x="1043608" y="548680"/>
            <a:ext cx="6128717" cy="566866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Обласний етап Всеукраїнського огляду музеїв серед закладів професійної освіти </a:t>
            </a: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01 листопада 2021 по 15 січня 2022 </a:t>
            </a: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участі в Огляді необхідно:</a:t>
            </a: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музейні експозиції у відповідність до вимог Законів України щодо декомунізації суспільного життя, про забезпечення функціонування української мови як державної, Рекомендацій МОН України «Про перегляд підходів з організації діяльності музеїв історичного профілю (лист МОН України від 22.05.2015 № 1/9-255);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оновлені експозиції представити оглядовій комісії;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оновити Уніфіковані паспорти (за необхідності);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представити в ХДБХТТ короткий звіт у довільній формі  про діяльність музею за період 2019-2021 роки у паперовому та електронному вигляді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>
            <a:extLst>
              <a:ext uri="{FF2B5EF4-FFF2-40B4-BE49-F238E27FC236}">
                <a16:creationId xmlns:a16="http://schemas.microsoft.com/office/drawing/2014/main" id="{E0EEB527-98A3-42E6-A8C7-D6A6F8EF1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88" y="3244850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uk-UA">
              <a:solidFill>
                <a:schemeClr val="tx1"/>
              </a:solidFill>
            </a:endParaRPr>
          </a:p>
        </p:txBody>
      </p:sp>
      <p:sp>
        <p:nvSpPr>
          <p:cNvPr id="3" name="Горизонтальный свиток 2">
            <a:extLst>
              <a:ext uri="{FF2B5EF4-FFF2-40B4-BE49-F238E27FC236}">
                <a16:creationId xmlns:a16="http://schemas.microsoft.com/office/drawing/2014/main" id="{1F42EF2D-5B39-46E1-9807-6023BAFED0D3}"/>
              </a:ext>
            </a:extLst>
          </p:cNvPr>
          <p:cNvSpPr/>
          <p:nvPr/>
        </p:nvSpPr>
        <p:spPr>
          <a:xfrm>
            <a:off x="684213" y="1228725"/>
            <a:ext cx="6731000" cy="403225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Харківський державний будинок художньої та технічної творчості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Адреса: </a:t>
            </a:r>
            <a:r>
              <a:rPr lang="uk-UA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Куликівська, 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731-56-44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hdbhtt@gmail.com</a:t>
            </a:r>
            <a:endParaRPr lang="uk-UA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C274BAFB-2A28-47D2-BE16-DE6146F3F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182" y="-55293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60D57CBD-9D9E-4081-BC9D-EA6C70974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4021" y="155679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CBB3756E-CA1A-4102-A995-EE2C7573F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8901" y="314096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09DA9F3B-6E02-4811-911E-2886BC7F0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742" y="476965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8438" name="Прямоугольник 1">
            <a:extLst>
              <a:ext uri="{FF2B5EF4-FFF2-40B4-BE49-F238E27FC236}">
                <a16:creationId xmlns:a16="http://schemas.microsoft.com/office/drawing/2014/main" id="{DCCCA8FE-D7A9-4C0B-A5D1-068F8BE84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0" y="1268413"/>
            <a:ext cx="6015038" cy="3197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uk-UA" altLang="ru-RU" sz="3000" b="1" i="1" dirty="0">
              <a:solidFill>
                <a:srgbClr val="3148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uk-UA" altLang="ru-RU" sz="3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Ціннісні орієнтації –                               це установки особистості, що визначають спрямованість її поведінки</a:t>
            </a:r>
          </a:p>
          <a:p>
            <a:pPr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uk-UA" altLang="ru-RU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Documents and Settings\Учитель\Рабочий стол\орнаменти\kir2.png">
            <a:extLst>
              <a:ext uri="{FF2B5EF4-FFF2-40B4-BE49-F238E27FC236}">
                <a16:creationId xmlns:a16="http://schemas.microsoft.com/office/drawing/2014/main" id="{7B36309F-A682-4726-BA9F-99D9A336C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7474892" y="180901"/>
            <a:ext cx="1647767" cy="159716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>
            <a:extLst>
              <a:ext uri="{FF2B5EF4-FFF2-40B4-BE49-F238E27FC236}">
                <a16:creationId xmlns:a16="http://schemas.microsoft.com/office/drawing/2014/main" id="{14A227DF-2EF5-4592-9A99-E05D1F1A9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88" y="3244850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uk-UA">
              <a:solidFill>
                <a:schemeClr val="tx1"/>
              </a:solidFill>
            </a:endParaRPr>
          </a:p>
        </p:txBody>
      </p:sp>
      <p:sp>
        <p:nvSpPr>
          <p:cNvPr id="3" name="Горизонтальный свиток 2">
            <a:extLst>
              <a:ext uri="{FF2B5EF4-FFF2-40B4-BE49-F238E27FC236}">
                <a16:creationId xmlns:a16="http://schemas.microsoft.com/office/drawing/2014/main" id="{3263DDD5-9F34-41E8-89A9-63BD1E6599BD}"/>
              </a:ext>
            </a:extLst>
          </p:cNvPr>
          <p:cNvSpPr/>
          <p:nvPr/>
        </p:nvSpPr>
        <p:spPr>
          <a:xfrm>
            <a:off x="684213" y="1341438"/>
            <a:ext cx="6731000" cy="403225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 ЗА  СПІВПРАЦЮ!</a:t>
            </a: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9DA4172C-8480-40DD-B077-4B09C9FCF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711" y="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76346625-BFFF-4DD0-BA91-B86640540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4021" y="155679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A7F6D746-785A-4658-9DB9-86584742D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8901" y="314096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E5C09B77-FFEB-407B-BAB0-87823F2A1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7347" y="469279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222" name="Прямоугольник 2">
            <a:extLst>
              <a:ext uri="{FF2B5EF4-FFF2-40B4-BE49-F238E27FC236}">
                <a16:creationId xmlns:a16="http://schemas.microsoft.com/office/drawing/2014/main" id="{F18EEE82-F13C-4A8A-B75A-8DB76E4C8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908050"/>
            <a:ext cx="5832475" cy="4894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uk-UA" altLang="ru-RU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Музе́й</a:t>
            </a:r>
            <a:r>
              <a:rPr lang="uk-UA" alt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uk-UA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культурно-освітній та науково-дослідний заклад, призначений для вивчення, збереження та використання пам'яток природи, матеріальної та духовної культури, прилучення громадян до надбань національної і світової історико-культурної спадщини 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uk-UA" alt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uk-UA" alt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r>
              <a:rPr lang="uk-UA" alt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Вікіпедія</a:t>
            </a: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8F92292C-C7AC-451B-B01F-EECC354EB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182" y="-55293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3B1FE028-48B2-4671-B05B-DAB43A072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4021" y="155679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24D3A36A-653A-4E92-8BC8-B11080B6F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8901" y="314096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506E3FB2-C2FE-4D0B-8152-BB5D50803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742" y="476965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kir2.png">
            <a:extLst>
              <a:ext uri="{FF2B5EF4-FFF2-40B4-BE49-F238E27FC236}">
                <a16:creationId xmlns:a16="http://schemas.microsoft.com/office/drawing/2014/main" id="{B72AB718-830F-40B8-BF0C-B791AB240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7223213" y="154485"/>
            <a:ext cx="1778163" cy="172356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247" name="Прямоугольник 2">
            <a:extLst>
              <a:ext uri="{FF2B5EF4-FFF2-40B4-BE49-F238E27FC236}">
                <a16:creationId xmlns:a16="http://schemas.microsoft.com/office/drawing/2014/main" id="{83676263-A7E0-4C9D-B4A4-2E1C5296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152525"/>
            <a:ext cx="5522912" cy="4770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МУЗЕЙНІ ЗАХОДИ: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altLang="ru-RU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alt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екскурсії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лекції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експозиції 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тематичні  вечори 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круглі столи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дискусії 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диспути та </a:t>
            </a:r>
            <a:r>
              <a:rPr lang="uk-UA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alt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uk-UA" altLang="ru-RU" sz="2400" b="1" i="1" u="sng" dirty="0">
              <a:solidFill>
                <a:srgbClr val="2130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92A7FC27-9AA8-44AF-9C33-649B0CCEE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182" y="-55293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72AD57A7-5A0C-4676-9182-2176777B9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4021" y="155679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1B24A83E-1C5E-4865-AAD4-5D5E74575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8901" y="314096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3FF3E82E-C12F-42C6-8630-31E37FF7F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742" y="476965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kir2.png">
            <a:extLst>
              <a:ext uri="{FF2B5EF4-FFF2-40B4-BE49-F238E27FC236}">
                <a16:creationId xmlns:a16="http://schemas.microsoft.com/office/drawing/2014/main" id="{9BAB2268-3872-41A2-A1FA-C21E0B79C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7000087" y="457307"/>
            <a:ext cx="1877210" cy="181956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1271" name="Прямоугольник 2">
            <a:extLst>
              <a:ext uri="{FF2B5EF4-FFF2-40B4-BE49-F238E27FC236}">
                <a16:creationId xmlns:a16="http://schemas.microsoft.com/office/drawing/2014/main" id="{C50E6EC3-0296-4EF4-8776-D2979FA18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800" y="1628775"/>
            <a:ext cx="518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i="1">
              <a:solidFill>
                <a:srgbClr val="002060"/>
              </a:solidFill>
            </a:endParaRPr>
          </a:p>
        </p:txBody>
      </p:sp>
      <p:sp>
        <p:nvSpPr>
          <p:cNvPr id="21512" name="Прямоугольник 1">
            <a:extLst>
              <a:ext uri="{FF2B5EF4-FFF2-40B4-BE49-F238E27FC236}">
                <a16:creationId xmlns:a16="http://schemas.microsoft.com/office/drawing/2014/main" id="{E71E7D73-7D8F-49D8-92D8-6F52A5317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0" y="2414588"/>
            <a:ext cx="6159500" cy="157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Музей при закладі освіти -  ідеальне місце для творчої самореалізації учнівської молоді</a:t>
            </a:r>
            <a:endParaRPr lang="uk-UA" altLang="ru-RU" sz="3200" b="1" i="1" dirty="0">
              <a:solidFill>
                <a:schemeClr val="accent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B97DDBEE-CAEE-4260-865B-658EFA95B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182" y="-55293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86885E95-8681-4190-8750-09C0A4EB6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4021" y="155679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490EB973-196F-4154-B39E-B04C0D38A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8901" y="314096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698244AB-5FE8-4696-9EB6-781457A80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742" y="476965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kir2.png">
            <a:extLst>
              <a:ext uri="{FF2B5EF4-FFF2-40B4-BE49-F238E27FC236}">
                <a16:creationId xmlns:a16="http://schemas.microsoft.com/office/drawing/2014/main" id="{BCE95725-B116-4246-AAB7-C8AD865DF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7177992" y="420000"/>
            <a:ext cx="1720661" cy="1667823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2535" name="Прямоугольник 2">
            <a:extLst>
              <a:ext uri="{FF2B5EF4-FFF2-40B4-BE49-F238E27FC236}">
                <a16:creationId xmlns:a16="http://schemas.microsoft.com/office/drawing/2014/main" id="{388AFE38-3E10-4F14-9903-272839621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916113"/>
            <a:ext cx="5545137" cy="2339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Музейний предмет – джерело інформації про ті процеси, події та явища, з  якими він був пов’язаний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>
            <a:extLst>
              <a:ext uri="{FF2B5EF4-FFF2-40B4-BE49-F238E27FC236}">
                <a16:creationId xmlns:a16="http://schemas.microsoft.com/office/drawing/2014/main" id="{B8D5F3E1-F340-45CC-A444-2A01D45D7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6" t="31799" r="27164" b="10800"/>
          <a:stretch>
            <a:fillRect/>
          </a:stretch>
        </p:blipFill>
        <p:spPr bwMode="auto">
          <a:xfrm>
            <a:off x="188913" y="328613"/>
            <a:ext cx="4194175" cy="33067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Documents and Settings\Владелец\Local Settings\Temp\Rar$DI11.031\20181102_135227.jpg">
            <a:extLst>
              <a:ext uri="{FF2B5EF4-FFF2-40B4-BE49-F238E27FC236}">
                <a16:creationId xmlns:a16="http://schemas.microsoft.com/office/drawing/2014/main" id="{0C42D6C0-A2B0-4682-B6C4-0466B732A20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2425" y="4071938"/>
            <a:ext cx="2366963" cy="168275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D1437D-7AAE-4A0F-B7DB-06B22B99153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13" y="4035425"/>
            <a:ext cx="2471737" cy="150812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3317" name="Picture 3" descr="SDC16144">
            <a:extLst>
              <a:ext uri="{FF2B5EF4-FFF2-40B4-BE49-F238E27FC236}">
                <a16:creationId xmlns:a16="http://schemas.microsoft.com/office/drawing/2014/main" id="{EC559B1B-CEBE-4B77-88DF-F0EDFD9FA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341313"/>
            <a:ext cx="2189162" cy="32829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Рисунок 3">
            <a:extLst>
              <a:ext uri="{FF2B5EF4-FFF2-40B4-BE49-F238E27FC236}">
                <a16:creationId xmlns:a16="http://schemas.microsoft.com/office/drawing/2014/main" id="{F488A2F5-8097-4538-B1CE-74293B8A6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28999" r="27164" b="26199"/>
          <a:stretch>
            <a:fillRect/>
          </a:stretch>
        </p:blipFill>
        <p:spPr bwMode="auto">
          <a:xfrm>
            <a:off x="2487613" y="3917950"/>
            <a:ext cx="4314825" cy="25574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1010002">
            <a:extLst>
              <a:ext uri="{FF2B5EF4-FFF2-40B4-BE49-F238E27FC236}">
                <a16:creationId xmlns:a16="http://schemas.microsoft.com/office/drawing/2014/main" id="{9AE49A89-29FC-424A-BA85-422D0BC71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53225" y="341313"/>
            <a:ext cx="2317750" cy="328295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1E2A3776-FDB2-4FC1-8A52-3463745DC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182" y="-6434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6EA806B4-E0B9-47DB-8E47-75EBC9E0A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4021" y="155679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E0FFE15B-2FC4-4596-BC6B-B6EA97303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8901" y="314096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0CF1BBCF-974F-4E63-8B96-42EB0FF1F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742" y="476965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kir2.png">
            <a:extLst>
              <a:ext uri="{FF2B5EF4-FFF2-40B4-BE49-F238E27FC236}">
                <a16:creationId xmlns:a16="http://schemas.microsoft.com/office/drawing/2014/main" id="{E38A80FB-FF55-4E34-BD01-8D2F08687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7668344" y="273051"/>
            <a:ext cx="1324412" cy="128374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4583" name="Прямоугольник 2">
            <a:extLst>
              <a:ext uri="{FF2B5EF4-FFF2-40B4-BE49-F238E27FC236}">
                <a16:creationId xmlns:a16="http://schemas.microsoft.com/office/drawing/2014/main" id="{0DAC47F4-B9F9-459E-84BC-AD73AB37A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41313"/>
            <a:ext cx="6335712" cy="6261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indent="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alt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завдання музеїв: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молоді до краєзнавчої, науково-дослідницької, художньо-естетичної та природоохоронної роботи;</a:t>
            </a:r>
            <a:endParaRPr lang="ru-RU" alt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в молоді соціального досвіду на прикладах історичного минулого України;</a:t>
            </a:r>
            <a:endParaRPr lang="ru-RU" alt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вивчення, експонування та популяризація історико-культурних та природних надбань рідного краю засобами навчальної, виховної та просвітницької роботи;</a:t>
            </a:r>
            <a:endParaRPr lang="ru-RU" alt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і поглиблення загальноосвітньої та допрофесійної підготовки молоді засобами позакласної, позашкільної роботи;</a:t>
            </a:r>
            <a:endParaRPr lang="ru-RU" alt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допомоги педагогічним колективам навчальних закладів у впровадженні активних форм роботи з учнями;</a:t>
            </a:r>
            <a:endParaRPr lang="ru-RU" alt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дітей, учнів та молоді до формування, збереження та раціонального використання Музейного фонду України;</a:t>
            </a:r>
            <a:endParaRPr lang="ru-RU" alt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культурно-просвітницької роботи серед дітей та молоді, інших верств населення.</a:t>
            </a:r>
            <a:endParaRPr lang="ru-RU" alt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B95E901F-D8BC-4A27-9AC6-10258B146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182" y="-55293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BD360CFB-7072-4BA0-BBEB-E571A9DC2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4021" y="155679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96A026C0-2027-4C00-825E-A0CAE6890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8901" y="314096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Documents and Settings\Учитель\Рабочий стол\орнаменти\UkrainianOrnament.jpg">
            <a:extLst>
              <a:ext uri="{FF2B5EF4-FFF2-40B4-BE49-F238E27FC236}">
                <a16:creationId xmlns:a16="http://schemas.microsoft.com/office/drawing/2014/main" id="{79E85CF2-77A6-4B44-B670-2642F2059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742" y="476965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kir2.png">
            <a:extLst>
              <a:ext uri="{FF2B5EF4-FFF2-40B4-BE49-F238E27FC236}">
                <a16:creationId xmlns:a16="http://schemas.microsoft.com/office/drawing/2014/main" id="{13AC5F9B-FEAE-416A-B31D-D21363784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7543006" y="364263"/>
            <a:ext cx="1355648" cy="131401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247" name="Прямоугольник 2">
            <a:extLst>
              <a:ext uri="{FF2B5EF4-FFF2-40B4-BE49-F238E27FC236}">
                <a16:creationId xmlns:a16="http://schemas.microsoft.com/office/drawing/2014/main" id="{53858CF0-707A-4CA0-90AE-5334EF0D8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260648"/>
            <a:ext cx="6120680" cy="646330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музеїв закладів освіти в порівнянні                              з державними музеями: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2E3AFA4-00D8-44BB-B787-503B5BA8032F}"/>
              </a:ext>
            </a:extLst>
          </p:cNvPr>
          <p:cNvSpPr/>
          <p:nvPr/>
        </p:nvSpPr>
        <p:spPr>
          <a:xfrm>
            <a:off x="1691680" y="1678282"/>
            <a:ext cx="5328592" cy="58756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 постійної аудиторії</a:t>
            </a:r>
            <a:endParaRPr lang="uk-UA" b="1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E07EAC9-8737-42F6-BB88-8012C3F02D99}"/>
              </a:ext>
            </a:extLst>
          </p:cNvPr>
          <p:cNvSpPr/>
          <p:nvPr/>
        </p:nvSpPr>
        <p:spPr>
          <a:xfrm>
            <a:off x="1686454" y="2378885"/>
            <a:ext cx="5328593" cy="85008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використання колекції музею для організації та здійснення навчально-виховних заходів</a:t>
            </a:r>
            <a:endParaRPr lang="uk-UA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B2EFE9B-3E80-4118-AB82-10EF7A8E5964}"/>
              </a:ext>
            </a:extLst>
          </p:cNvPr>
          <p:cNvSpPr/>
          <p:nvPr/>
        </p:nvSpPr>
        <p:spPr>
          <a:xfrm>
            <a:off x="1686454" y="3315420"/>
            <a:ext cx="5328592" cy="60991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учнів у збереженні музейних колекцій</a:t>
            </a:r>
            <a:endParaRPr lang="uk-UA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699F618-DD83-4355-8B99-2D2AD437E285}"/>
              </a:ext>
            </a:extLst>
          </p:cNvPr>
          <p:cNvSpPr/>
          <p:nvPr/>
        </p:nvSpPr>
        <p:spPr>
          <a:xfrm>
            <a:off x="1686454" y="4026966"/>
            <a:ext cx="5328592" cy="60991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перевірити себе в майбутній професії</a:t>
            </a:r>
            <a:endParaRPr lang="uk-UA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E2B0CB3-856B-4386-9CED-562B551A9793}"/>
              </a:ext>
            </a:extLst>
          </p:cNvPr>
          <p:cNvSpPr/>
          <p:nvPr/>
        </p:nvSpPr>
        <p:spPr>
          <a:xfrm>
            <a:off x="1685925" y="4749800"/>
            <a:ext cx="5329238" cy="6540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комфортна атмосфера для діалогу педагога з учнем, відвідувача з музейним експонатом</a:t>
            </a:r>
            <a:endParaRPr lang="ru-RU" altLang="ru-RU" b="1" i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717833C-2E37-4553-8A15-0AE296A57D5C}"/>
              </a:ext>
            </a:extLst>
          </p:cNvPr>
          <p:cNvSpPr/>
          <p:nvPr/>
        </p:nvSpPr>
        <p:spPr>
          <a:xfrm>
            <a:off x="1686454" y="5547431"/>
            <a:ext cx="5328592" cy="58756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 норми соціальної поведінки та ін. </a:t>
            </a:r>
            <a:endParaRPr lang="uk-UA" b="1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2316</TotalTime>
  <Words>703</Words>
  <Application>Microsoft Office PowerPoint</Application>
  <PresentationFormat>Экран (4:3)</PresentationFormat>
  <Paragraphs>155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Trebuchet MS</vt:lpstr>
      <vt:lpstr>Arial</vt:lpstr>
      <vt:lpstr>Wingdings 3</vt:lpstr>
      <vt:lpstr>Calibri</vt:lpstr>
      <vt:lpstr>Times New Roman</vt:lpstr>
      <vt:lpstr>Wingdings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ХДТТ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Client</dc:creator>
  <cp:lastModifiedBy>Админович Админ</cp:lastModifiedBy>
  <cp:revision>186</cp:revision>
  <cp:lastPrinted>2021-11-22T13:12:56Z</cp:lastPrinted>
  <dcterms:created xsi:type="dcterms:W3CDTF">2018-11-12T12:41:52Z</dcterms:created>
  <dcterms:modified xsi:type="dcterms:W3CDTF">2021-11-24T09:48:09Z</dcterms:modified>
</cp:coreProperties>
</file>