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0ED968-7434-42B8-99B2-50C11771862D}" type="datetimeFigureOut">
              <a:rPr lang="uk-UA" smtClean="0"/>
              <a:t>23.11.2021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015D69-2A31-40CC-8CA6-28BC400EA00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udcpo.com.ua/metod_work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dbhtt.com.ua/2021/11/27-listopada-den-pam-yati-zhertv-golodomoriv-1932-1933-rokiv/" TargetMode="External"/><Relationship Id="rId2" Type="http://schemas.openxmlformats.org/officeDocument/2006/relationships/hyperlink" Target="http://hdbhtt.com.ua/informatsijno-metodychna-robota-2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236-2020-%D0%BF#Text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.gov.ua/ua/npa/shodo-organizaciyi-roboti-zakladiv-pozashkilnoyi-osviti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zo.gov.ua/2021/08/18/lyst-mon-vid-17-08-2021-1-9-414-pro-orhanizatsiiu-osvitn-oho-protsesu-v-zakladakh-pozashkil-noi-osvity-u-2021-2022-navchal-nomu-rotsi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zo.gov.ua/osvita/pozashkilna-osvita-ta-vihovna-robota/navchalni-programi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dcpo.com.ua/metod_work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233-2020-%D1%80#Text" TargetMode="External"/><Relationship Id="rId2" Type="http://schemas.openxmlformats.org/officeDocument/2006/relationships/hyperlink" Target="https://zakon.rada.gov.ua/go/286/2019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ssacksmuseu.jimdo.com/" TargetMode="External"/><Relationship Id="rId13" Type="http://schemas.openxmlformats.org/officeDocument/2006/relationships/hyperlink" Target="https://www.uffizi.it/mostre-virtuali" TargetMode="External"/><Relationship Id="rId3" Type="http://schemas.openxmlformats.org/officeDocument/2006/relationships/hyperlink" Target="http://hutsul.museum/exposition/virtual/" TargetMode="External"/><Relationship Id="rId7" Type="http://schemas.openxmlformats.org/officeDocument/2006/relationships/hyperlink" Target="http://www.lhm.lviv.ua/" TargetMode="External"/><Relationship Id="rId12" Type="http://schemas.openxmlformats.org/officeDocument/2006/relationships/hyperlink" Target="https://www.museodelprado.es/en/the-collection" TargetMode="External"/><Relationship Id="rId2" Type="http://schemas.openxmlformats.org/officeDocument/2006/relationships/hyperlink" Target="http://www.getman-museum.kiev.ua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honchar.org.ua/" TargetMode="External"/><Relationship Id="rId11" Type="http://schemas.openxmlformats.org/officeDocument/2006/relationships/hyperlink" Target="https://www.louvre.fr/en/online-tours" TargetMode="External"/><Relationship Id="rId5" Type="http://schemas.openxmlformats.org/officeDocument/2006/relationships/hyperlink" Target="http://incognita.day.kiev.ua/naczionalnij-muzej-chornobil.html" TargetMode="External"/><Relationship Id="rId10" Type="http://schemas.openxmlformats.org/officeDocument/2006/relationships/hyperlink" Target="https://pinacotecabrera.org/en/" TargetMode="External"/><Relationship Id="rId4" Type="http://schemas.openxmlformats.org/officeDocument/2006/relationships/hyperlink" Target="http://incognita.day.kyiv.ua/museums/trypillia/" TargetMode="External"/><Relationship Id="rId9" Type="http://schemas.openxmlformats.org/officeDocument/2006/relationships/hyperlink" Target="https://www.britishmuseum.org/colle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84784"/>
            <a:ext cx="7632848" cy="1794123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Організація освітнього процесу в закладі</a:t>
            </a:r>
            <a:br>
              <a:rPr lang="uk-UA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професійної (професійно-технічної) освіти. </a:t>
            </a:r>
            <a:br>
              <a:rPr lang="uk-UA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ціннісних орієнтацій особистості </a:t>
            </a:r>
            <a:br>
              <a:rPr lang="uk-UA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засобами  гурткової роботи </a:t>
            </a:r>
            <a:endParaRPr lang="uk-UA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1880" y="5085184"/>
            <a:ext cx="5124312" cy="1368152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Тетяна ХОРУНЖА</a:t>
            </a:r>
          </a:p>
          <a:p>
            <a:r>
              <a:rPr lang="uk-UA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методист Харківського державного будинку художньої та технічної творчості</a:t>
            </a:r>
          </a:p>
          <a:p>
            <a:endParaRPr lang="uk-UA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916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655" y="2492896"/>
            <a:ext cx="6637468" cy="23701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Гуртки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науково-технічний напрям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військово-патріотичний напрям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художньо-естетичний напрям</a:t>
            </a:r>
            <a:br>
              <a:rPr lang="uk-UA" sz="2800" dirty="0"/>
            </a:b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4941168"/>
            <a:ext cx="6637467" cy="1520413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Навчальні програми</a:t>
            </a:r>
          </a:p>
          <a:p>
            <a:pPr algn="ctr"/>
            <a:r>
              <a:rPr lang="uk-UA" sz="2800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http://udcpo.com.ua/metod_work/</a:t>
            </a:r>
            <a:endParaRPr lang="uk-UA" sz="2800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3568" y="367530"/>
            <a:ext cx="2484438" cy="1773238"/>
            <a:chOff x="930" y="300"/>
            <a:chExt cx="3811" cy="335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930" y="1474"/>
              <a:ext cx="3811" cy="1793"/>
              <a:chOff x="1701" y="414"/>
              <a:chExt cx="3265" cy="1520"/>
            </a:xfrm>
          </p:grpSpPr>
          <p:pic>
            <p:nvPicPr>
              <p:cNvPr id="7" name="Picture 6" descr="a006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1" y="414"/>
                <a:ext cx="2520" cy="1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1" y="1314"/>
                <a:ext cx="3265" cy="6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uk-UA" sz="3600" kern="10">
                    <a:ln w="9525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CCFFFF"/>
                    </a:solidFill>
                    <a:effectLst>
                      <a:outerShdw dist="45791" dir="2021404" algn="ctr" rotWithShape="0">
                        <a:srgbClr val="B2B2B2">
                          <a:alpha val="80000"/>
                        </a:srgbClr>
                      </a:outerShdw>
                    </a:effectLst>
                    <a:latin typeface="Times New Roman"/>
                    <a:cs typeface="Times New Roman"/>
                  </a:rPr>
                  <a:t>Позашкільна освіта</a:t>
                </a:r>
              </a:p>
            </p:txBody>
          </p:sp>
        </p:grpSp>
        <p:pic>
          <p:nvPicPr>
            <p:cNvPr id="6" name="Picture 8" descr="j0428235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0" y="300"/>
              <a:ext cx="2222" cy="33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640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556792"/>
            <a:ext cx="6637468" cy="1520413"/>
          </a:xfrm>
          <a:ln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Інформаційно-методичні матеріали щодо підготовки та проведення заходів до календарних і пам’ятних дат</a:t>
            </a: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2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http://hdbhtt.com.ua/informatsijno-metodychna-robota-2/</a:t>
            </a:r>
            <a:endParaRPr lang="uk-UA" sz="2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26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Інформаційно-методичні матеріали до Дня пам’яті жертв голодоморів 1932-1933 років </a:t>
            </a:r>
          </a:p>
          <a:p>
            <a:pPr algn="ctr"/>
            <a:endParaRPr lang="uk-UA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http://hdbhtt.com.ua/2021/11/27-listopada-den-pam-yati-zhertv-golodomoriv-1932-1933-rokiv/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5314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3834"/>
            <a:ext cx="3672408" cy="586854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стаття 5 Закону України «Про позашкільну освіту»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620688"/>
            <a:ext cx="3672408" cy="5647236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algn="ctr">
              <a:spcBef>
                <a:spcPts val="0"/>
              </a:spcBef>
            </a:pPr>
            <a:endParaRPr lang="uk-UA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структуру позашкільної </a:t>
            </a:r>
          </a:p>
          <a:p>
            <a:pPr algn="ctr">
              <a:spcBef>
                <a:spcPts val="0"/>
              </a:spcBef>
            </a:pP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 становлять: </a:t>
            </a:r>
          </a:p>
          <a:p>
            <a:pPr algn="ctr">
              <a:spcBef>
                <a:spcPts val="0"/>
              </a:spcBef>
            </a:pPr>
            <a:endPara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заклади позашкільної освіти; </a:t>
            </a:r>
          </a:p>
          <a:p>
            <a:pPr>
              <a:spcBef>
                <a:spcPts val="0"/>
              </a:spcBef>
            </a:pP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інші заклади освіти як центри позашкільної освіти, до числа яких належать: </a:t>
            </a:r>
          </a:p>
          <a:p>
            <a:pPr>
              <a:spcBef>
                <a:spcPts val="0"/>
              </a:spcBef>
            </a:pP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заклади загальної середньої освіти, </a:t>
            </a: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заклади професійної (професійно-технічної) освіти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фахової </a:t>
            </a:r>
            <a:r>
              <a:rPr lang="uk-UA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передвищої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>
              <a:spcBef>
                <a:spcPts val="0"/>
              </a:spcBef>
            </a:pP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гуртки, секції, клуби, культурно-освітні, спортивно-оздоровчі, науково-пошукові об’єднання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базі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закладів загальної середньої освіти, міжшкільних навчально-виробничих комбінатів, </a:t>
            </a:r>
            <a: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закладів професійної (професійно-технічної) освіти 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фахової </a:t>
            </a:r>
            <a:r>
              <a:rPr lang="uk-UA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передвищої</a:t>
            </a:r>
            <a:r>
              <a:rPr lang="uk-UA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uk-UA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327509" y="2359309"/>
            <a:ext cx="2427525" cy="2133525"/>
            <a:chOff x="930" y="300"/>
            <a:chExt cx="3811" cy="3357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930" y="1474"/>
              <a:ext cx="3811" cy="1793"/>
              <a:chOff x="1701" y="414"/>
              <a:chExt cx="3265" cy="1520"/>
            </a:xfrm>
          </p:grpSpPr>
          <p:pic>
            <p:nvPicPr>
              <p:cNvPr id="11" name="Picture 6" descr="a006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61" y="414"/>
                <a:ext cx="2520" cy="1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701" y="1314"/>
                <a:ext cx="3265" cy="6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uk-UA" sz="3600" kern="10">
                    <a:ln w="9525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CCFFFF"/>
                    </a:solidFill>
                    <a:effectLst>
                      <a:outerShdw dist="45791" dir="2021404" algn="ctr" rotWithShape="0">
                        <a:srgbClr val="B2B2B2">
                          <a:alpha val="79999"/>
                        </a:srgbClr>
                      </a:outerShdw>
                    </a:effectLst>
                    <a:latin typeface="Times New Roman"/>
                    <a:cs typeface="Times New Roman"/>
                  </a:rPr>
                  <a:t>Позашкільна освіта</a:t>
                </a:r>
              </a:p>
            </p:txBody>
          </p:sp>
        </p:grpSp>
        <p:pic>
          <p:nvPicPr>
            <p:cNvPr id="10" name="Picture 8" descr="j0428235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0" y="300"/>
              <a:ext cx="2222" cy="3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6131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352928" cy="3854232"/>
          </a:xfrm>
        </p:spPr>
        <p:txBody>
          <a:bodyPr>
            <a:noAutofit/>
          </a:bodyPr>
          <a:lstStyle/>
          <a:p>
            <a:pPr fontAlgn="t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Постанова Кабінету Міністрів України від 09.12.2020 № 1236 «Про встановлення карантину та запровадження обмежувальних протиепідемічних заходів з метою запобігання поширенню на території України гострої респіраторної хвороби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-19, спричиненої </a:t>
            </a:r>
            <a:r>
              <a:rPr 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коронавірусом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CARS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-2» 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zakon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rada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gov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ua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laws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show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b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1236-2020-%</a:t>
            </a:r>
            <a:r>
              <a:rPr lang="ru-RU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0%</a:t>
            </a:r>
            <a:r>
              <a:rPr lang="ru-RU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BF</a:t>
            </a:r>
            <a:r>
              <a:rPr lang="uk-UA" sz="2800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ru-RU" sz="2800" u="sng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Text</a:t>
            </a:r>
            <a:endParaRPr lang="uk-UA" sz="2800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2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776864" cy="2486080"/>
          </a:xfrm>
        </p:spPr>
        <p:txBody>
          <a:bodyPr>
            <a:normAutofit fontScale="90000"/>
          </a:bodyPr>
          <a:lstStyle/>
          <a:p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 Міністерства освіти і науки України від 29.05.2020 № 1/9-292 «Щодо організації роботи закладів позашкільної освіти» </a:t>
            </a:r>
            <a:r>
              <a:rPr lang="uk-UA" sz="31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https://mon.gov.ua/ua/npa/shodo-organizaciyi-roboti-zakladiv-pozashkilnoyi-osviti</a:t>
            </a:r>
            <a:endParaRPr lang="uk-UA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49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064896" cy="3960440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Методичні рекомендації щодо організації освітнього процесу в закладах позашкільної освіти у 2021/2022 навчальному році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https://imzo.gov.ua/2021/08/18/lyst-mon-vid-17-08-2021-1-9-414-pro-orhanizatsiiu-osvitn-oho-protsesu-v-zakladakh-pozashkil-noi-osvity-u-2021-2022-navchal-nomu-rotsi</a:t>
            </a:r>
            <a:r>
              <a:rPr lang="uk-UA" u="sng" dirty="0">
                <a:hlinkClick r:id="rId2"/>
              </a:rPr>
              <a:t>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2699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00808"/>
            <a:ext cx="7776864" cy="2592288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Навчальні програми з позашкільної освіти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https://imzo.gov.ua/osvita/pozashkilna-osvita-ta-vihovna-robota/navchalni-programi/</a:t>
            </a:r>
            <a:r>
              <a:rPr lang="uk-UA" sz="2800" u="sng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dirty="0"/>
            </a:b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2095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340768"/>
            <a:ext cx="6637468" cy="136207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науково-технічний напрям</a:t>
            </a:r>
            <a:endParaRPr lang="uk-UA" sz="32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Навчальні програми</a:t>
            </a:r>
          </a:p>
          <a:p>
            <a:pPr algn="ctr"/>
            <a:r>
              <a:rPr lang="uk-UA" sz="2400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http://udcpo.com.ua/metod_work/</a:t>
            </a:r>
            <a:endParaRPr lang="uk-UA" sz="2400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33106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6637468" cy="1362075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військово-патріотичний напрям</a:t>
            </a:r>
            <a:br>
              <a:rPr lang="uk-UA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348880"/>
            <a:ext cx="7920880" cy="3888432"/>
          </a:xfrm>
        </p:spPr>
        <p:txBody>
          <a:bodyPr/>
          <a:lstStyle/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Стратегія національно-патріотичного виховання</a:t>
            </a:r>
          </a:p>
          <a:p>
            <a:pPr algn="ctr"/>
            <a:r>
              <a:rPr lang="uk-UA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https://zakon.rada.gov.ua/go/286/2019</a:t>
            </a:r>
            <a:endParaRPr lang="uk-UA" sz="2400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 Державної цільової соціальної програми національно-патріотичного виховання на період </a:t>
            </a:r>
          </a:p>
          <a:p>
            <a:pPr algn="ctr">
              <a:spcBef>
                <a:spcPts val="0"/>
              </a:spcBef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2025 року</a:t>
            </a:r>
          </a:p>
          <a:p>
            <a:pPr algn="ctr"/>
            <a:r>
              <a:rPr lang="uk-UA" sz="24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https://zakon.rada.gov.ua/laws/show/1233-2020-%D1%80#Text</a:t>
            </a:r>
            <a:endParaRPr lang="uk-UA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3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637468" cy="144016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художньо-естетичний напрям</a:t>
            </a:r>
            <a:br>
              <a:rPr lang="uk-UA" sz="36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6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7848872" cy="511256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Музей Гетьманства (Київ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Музей Гетьманства (м . Київ)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Віртуальна екскурсія Коломийським музеєм народного мистецтва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Віртуальна екскурсія музеєм Трипілля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 tooltip="Віртуальна екскурсія Національним музеєм Чорнобил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Віртуальна екскурсія Національним музеєм «Чорнобиль»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 tooltip="Музей Івана Гончара (Київ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Музей Івана Гончара (м. Київ)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7" tooltip="Львівський історичний музей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Львівський історичний музей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8" tooltip="Музей історії розвитку Українського козацтва (Одес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Музей історії розвитку Українського козацтва (м. Одеса)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Британський музей (м. Лондон) </a:t>
            </a: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https://www.britishmuseum.org/collection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Галерея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Брера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(м. Мілан) </a:t>
            </a: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https://pinacotecabrera.org/en/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Лувр, (м. Париж) </a:t>
            </a: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https://www.louvre.fr/en/online-tours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Музей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Прадо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(м. Мадрид) </a:t>
            </a: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2"/>
              </a:rPr>
              <a:t>https://www.museodelprado.es/en/the-collection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Галерея </a:t>
            </a:r>
            <a:r>
              <a:rPr lang="uk-UA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Уфіцці</a:t>
            </a:r>
            <a:r>
              <a:rPr lang="uk-UA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(м. Флоренція) </a:t>
            </a:r>
            <a:r>
              <a:rPr lang="uk-UA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13"/>
              </a:rPr>
              <a:t>https://www.uffizi.it/mostre-virtuali</a:t>
            </a:r>
            <a:endParaRPr lang="uk-UA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7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over/>
      </p:transition>
    </mc:Choice>
    <mc:Fallback>
      <p:transition spd="slow">
        <p:cov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554</TotalTime>
  <Words>285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Century Gothic</vt:lpstr>
      <vt:lpstr>Times New Roman</vt:lpstr>
      <vt:lpstr>Wingdings</vt:lpstr>
      <vt:lpstr>Wingdings 2</vt:lpstr>
      <vt:lpstr>Остин</vt:lpstr>
      <vt:lpstr>Організація освітнього процесу в закладі професійної (професійно-технічної) освіти.  Формування ціннісних орієнтацій особистості  засобами  гурткової роботи </vt:lpstr>
      <vt:lpstr>стаття 5 Закону України «Про позашкільну освіту»</vt:lpstr>
      <vt:lpstr>           Постанова Кабінету Міністрів України від 09.12.2020 № 1236 «Про встановлення карантину та запровадження обмежувальних протиепідемічних заходів з метою запобігання поширенню на території України гострої респіраторної хвороби COVID-19, спричиненої коронавірусом CARS-CoV-2»   https://zakon.rada.gov.ua/laws/show/ 1236-2020-%D0%BF#Text</vt:lpstr>
      <vt:lpstr>      Лист Міністерства освіти і науки України від 29.05.2020 № 1/9-292 «Щодо організації роботи закладів позашкільної освіти» https://mon.gov.ua/ua/npa/shodo-organizaciyi-roboti-zakladiv-pozashkilnoyi-osviti</vt:lpstr>
      <vt:lpstr>Методичні рекомендації щодо організації освітнього процесу в закладах позашкільної освіти у 2021/2022 навчальному році  https://imzo.gov.ua/2021/08/18/lyst-mon-vid-17-08-2021-1-9-414-pro-orhanizatsiiu-osvitn-oho-protsesu-v-zakladakh-pozashkil-noi-osvity-u-2021-2022-navchal-nomu-rotsi/</vt:lpstr>
      <vt:lpstr>    Навчальні програми з позашкільної освіти  https://imzo.gov.ua/osvita/pozashkilna-osvita-ta-vihovna-robota/navchalni-programi/   </vt:lpstr>
      <vt:lpstr>науково-технічний напрям</vt:lpstr>
      <vt:lpstr>військово-патріотичний напрям </vt:lpstr>
      <vt:lpstr>художньо-естетичний напрям </vt:lpstr>
      <vt:lpstr>                                                            Гуртки -  науково-технічний напрям -  військово-патріотичний напрям -  художньо-естетичний напрям </vt:lpstr>
      <vt:lpstr>                       Інформаційно-методичні матеріали щодо підготовки та проведення заходів до календарних і пам’ятних дат  http://hdbhtt.com.ua/informatsijno-metodychna-robota-2/</vt:lpstr>
    </vt:vector>
  </TitlesOfParts>
  <Company>ХДТТ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Гурткова робота в закладі професійної (професійно-технічної) освіти.  Організація освітнього процесу</dc:title>
  <dc:creator>Client</dc:creator>
  <cp:lastModifiedBy>Админович Админ</cp:lastModifiedBy>
  <cp:revision>32</cp:revision>
  <dcterms:created xsi:type="dcterms:W3CDTF">2021-11-11T09:57:09Z</dcterms:created>
  <dcterms:modified xsi:type="dcterms:W3CDTF">2021-11-23T12:40:29Z</dcterms:modified>
</cp:coreProperties>
</file>