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4" r:id="rId9"/>
    <p:sldId id="273" r:id="rId10"/>
    <p:sldId id="272" r:id="rId11"/>
    <p:sldId id="271" r:id="rId12"/>
    <p:sldId id="275" r:id="rId13"/>
    <p:sldId id="266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1B6"/>
    <a:srgbClr val="FBC5F6"/>
    <a:srgbClr val="F7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150430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724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8809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8949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90885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4626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533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2370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69118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4509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1661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C5F6">
                <a:lumMod val="99000"/>
              </a:srgbClr>
            </a:gs>
            <a:gs pos="100000">
              <a:schemeClr val="accent4">
                <a:lumMod val="28000"/>
                <a:lumOff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53379-7A0D-4C21-B21B-93AA546D9601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CD1E-CB43-4088-87AD-CD9CD02F3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3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622" y="705683"/>
            <a:ext cx="8102876" cy="304246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r>
              <a:rPr lang="uk-UA" sz="4800" b="1" dirty="0" smtClean="0"/>
              <a:t>Інноваційна компетентність керівника гуртка у формуванні ціннісних орієнтацій особистості учня</a:t>
            </a:r>
            <a:endParaRPr lang="uk-UA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8270" y="4672482"/>
            <a:ext cx="5106228" cy="1370513"/>
          </a:xfrm>
        </p:spPr>
        <p:txBody>
          <a:bodyPr>
            <a:noAutofit/>
          </a:bodyPr>
          <a:lstStyle/>
          <a:p>
            <a:pPr algn="l"/>
            <a:r>
              <a:rPr lang="uk-UA" sz="2100" dirty="0"/>
              <a:t>ВАРАВА Наталія</a:t>
            </a:r>
          </a:p>
          <a:p>
            <a:pPr algn="l"/>
            <a:r>
              <a:rPr lang="uk-UA" sz="2100" dirty="0"/>
              <a:t>Директор Харківського державного будинку художньої та технічної творчості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71822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772779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ru-RU" dirty="0"/>
              <a:t>•“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” -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близьке</a:t>
            </a:r>
            <a:r>
              <a:rPr lang="ru-RU" dirty="0"/>
              <a:t>, але не </a:t>
            </a:r>
            <a:r>
              <a:rPr lang="ru-RU" dirty="0" err="1"/>
              <a:t>тотожне</a:t>
            </a:r>
            <a:r>
              <a:rPr lang="ru-RU" dirty="0"/>
              <a:t> </a:t>
            </a:r>
            <a:r>
              <a:rPr lang="ru-RU" dirty="0" err="1"/>
              <a:t>педагогічним</a:t>
            </a:r>
            <a:r>
              <a:rPr lang="ru-RU" dirty="0"/>
              <a:t> </a:t>
            </a:r>
            <a:r>
              <a:rPr lang="ru-RU" dirty="0" err="1"/>
              <a:t>технологіям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шлях </a:t>
            </a:r>
            <a:r>
              <a:rPr lang="ru-RU" dirty="0" err="1"/>
              <a:t>освоєння</a:t>
            </a:r>
            <a:r>
              <a:rPr lang="ru-RU" dirty="0"/>
              <a:t> конкретного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в межах </a:t>
            </a:r>
            <a:r>
              <a:rPr lang="ru-RU" dirty="0" err="1"/>
              <a:t>визначеного</a:t>
            </a:r>
            <a:r>
              <a:rPr lang="ru-RU" dirty="0"/>
              <a:t> предмета.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779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8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2558" y="1793560"/>
            <a:ext cx="4291445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r>
              <a:rPr lang="ru-RU" dirty="0"/>
              <a:t>1 –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</a:p>
          <a:p>
            <a:r>
              <a:rPr lang="ru-RU" dirty="0"/>
              <a:t>2 –</a:t>
            </a:r>
            <a:r>
              <a:rPr lang="ru-RU" dirty="0" err="1"/>
              <a:t>педагогічні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</a:p>
          <a:p>
            <a:r>
              <a:rPr lang="ru-RU" dirty="0"/>
              <a:t>3 –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) </a:t>
            </a:r>
          </a:p>
          <a:p>
            <a:r>
              <a:rPr lang="ru-RU" dirty="0"/>
              <a:t>4 –</a:t>
            </a:r>
            <a:r>
              <a:rPr lang="ru-RU" dirty="0" err="1"/>
              <a:t>педагогічна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" y="1793561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84" y="2138343"/>
            <a:ext cx="3829777" cy="363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6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35125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попередньому</a:t>
            </a:r>
            <a:r>
              <a:rPr lang="ru-RU" dirty="0"/>
              <a:t> </a:t>
            </a:r>
            <a:r>
              <a:rPr lang="ru-RU" dirty="0" err="1"/>
              <a:t>проектуванні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цілеутворенні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, форм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наявності</a:t>
            </a:r>
            <a:r>
              <a:rPr lang="ru-RU" dirty="0"/>
              <a:t> оперативного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коректування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 smtClean="0"/>
              <a:t>навчання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835125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50769" y="135490"/>
            <a:ext cx="7886700" cy="1184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 ось суть </a:t>
            </a:r>
            <a:r>
              <a:rPr lang="ru-RU" b="1" dirty="0" err="1" smtClean="0"/>
              <a:t>технології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полягає</a:t>
            </a:r>
            <a:r>
              <a:rPr lang="ru-RU" b="1" dirty="0" smtClean="0"/>
              <a:t> в </a:t>
            </a:r>
            <a:r>
              <a:rPr lang="ru-RU" b="1" dirty="0" err="1" smtClean="0"/>
              <a:t>наступному</a:t>
            </a:r>
            <a:r>
              <a:rPr lang="ru-RU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4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Розглянемо</a:t>
            </a:r>
            <a:r>
              <a:rPr lang="ru-RU" b="1" dirty="0" smtClean="0"/>
              <a:t> один з </a:t>
            </a:r>
            <a:r>
              <a:rPr lang="ru-RU" b="1" dirty="0" err="1" smtClean="0"/>
              <a:t>прикладів</a:t>
            </a:r>
            <a:r>
              <a:rPr lang="ru-RU" b="1" dirty="0" smtClean="0"/>
              <a:t> </a:t>
            </a:r>
            <a:r>
              <a:rPr lang="ru-RU" b="1" dirty="0" err="1" smtClean="0"/>
              <a:t>класифікації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педагогічних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41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76689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uk-UA" dirty="0" smtClean="0"/>
              <a:t>формування прийомів навчальної діяльності учнів;</a:t>
            </a:r>
          </a:p>
          <a:p>
            <a:pPr marL="0" indent="0">
              <a:buNone/>
            </a:pPr>
            <a:r>
              <a:rPr lang="uk-UA" dirty="0" smtClean="0"/>
              <a:t>• програмованого навчання;</a:t>
            </a:r>
          </a:p>
          <a:p>
            <a:pPr marL="0" indent="0">
              <a:buNone/>
            </a:pPr>
            <a:r>
              <a:rPr lang="uk-UA" dirty="0" smtClean="0"/>
              <a:t>• диференційованого навчання.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80559" y="405249"/>
            <a:ext cx="8769927" cy="1190889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1. Технології спрямовані на організацію та управління пізнавальною діяльністю учнів: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158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41450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ru-RU"/>
              <a:t>• </a:t>
            </a:r>
            <a:r>
              <a:rPr lang="uk-UA" dirty="0" smtClean="0"/>
              <a:t>особистісно діяльнісного (розвивального) навчання;</a:t>
            </a:r>
          </a:p>
          <a:p>
            <a:pPr marL="0" indent="0">
              <a:buNone/>
            </a:pPr>
            <a:r>
              <a:rPr lang="uk-UA" dirty="0" smtClean="0"/>
              <a:t>• проблемного навчання;</a:t>
            </a:r>
          </a:p>
          <a:p>
            <a:pPr marL="0" indent="0">
              <a:buNone/>
            </a:pPr>
            <a:r>
              <a:rPr lang="uk-UA" dirty="0" smtClean="0"/>
              <a:t>• формування критичного та логічного мислення.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" y="1814343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7303" y="230044"/>
            <a:ext cx="7342533" cy="1307810"/>
          </a:xfrm>
        </p:spPr>
        <p:txBody>
          <a:bodyPr>
            <a:noAutofit/>
          </a:bodyPr>
          <a:lstStyle/>
          <a:p>
            <a:r>
              <a:rPr lang="ru-RU" sz="4800" b="1" dirty="0"/>
              <a:t>2. </a:t>
            </a:r>
            <a:r>
              <a:rPr lang="uk-UA" sz="4800" b="1" dirty="0" smtClean="0"/>
              <a:t>Технології спрямовані на розвиток мислення учнів: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26917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03951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uk-UA" dirty="0" smtClean="0"/>
              <a:t>навчально ігрової діяльності;</a:t>
            </a:r>
          </a:p>
          <a:p>
            <a:pPr marL="0" indent="0">
              <a:buNone/>
            </a:pPr>
            <a:r>
              <a:rPr lang="uk-UA" dirty="0" smtClean="0"/>
              <a:t>• застосування структурно логічних графічних сигналів;</a:t>
            </a:r>
          </a:p>
          <a:p>
            <a:pPr marL="0" indent="0">
              <a:buNone/>
            </a:pPr>
            <a:r>
              <a:rPr lang="uk-UA" dirty="0" smtClean="0"/>
              <a:t>• комунікативно діалогової діяльності;</a:t>
            </a:r>
          </a:p>
          <a:p>
            <a:pPr marL="0" indent="0">
              <a:buNone/>
            </a:pPr>
            <a:r>
              <a:rPr lang="uk-UA" dirty="0" smtClean="0"/>
              <a:t>• </a:t>
            </a:r>
            <a:r>
              <a:rPr lang="uk-UA" dirty="0" err="1" smtClean="0"/>
              <a:t>перспективно</a:t>
            </a:r>
            <a:r>
              <a:rPr lang="uk-UA" dirty="0" smtClean="0"/>
              <a:t> випереджаючого навчання;</a:t>
            </a:r>
          </a:p>
          <a:p>
            <a:pPr marL="0" indent="0">
              <a:buNone/>
            </a:pPr>
            <a:r>
              <a:rPr lang="uk-UA" dirty="0" smtClean="0"/>
              <a:t>• сугестивне навчання;</a:t>
            </a:r>
          </a:p>
          <a:p>
            <a:pPr marL="0" indent="0">
              <a:buNone/>
            </a:pPr>
            <a:r>
              <a:rPr lang="uk-UA" dirty="0" smtClean="0"/>
              <a:t>• комп'ютерного навчання;</a:t>
            </a:r>
          </a:p>
          <a:p>
            <a:pPr marL="0" indent="0">
              <a:buNone/>
            </a:pPr>
            <a:r>
              <a:rPr lang="uk-UA" dirty="0" smtClean="0"/>
              <a:t>• </a:t>
            </a:r>
            <a:r>
              <a:rPr lang="uk-UA" dirty="0" err="1" smtClean="0"/>
              <a:t>модульно</a:t>
            </a:r>
            <a:r>
              <a:rPr lang="uk-UA" dirty="0" smtClean="0"/>
              <a:t> рейтингова технологія.</a:t>
            </a:r>
          </a:p>
          <a:p>
            <a:pPr marL="0" indent="0">
              <a:buNone/>
            </a:pPr>
            <a:r>
              <a:rPr lang="uk-UA" dirty="0" smtClean="0"/>
              <a:t>• інтерактивного навчання;</a:t>
            </a:r>
          </a:p>
          <a:p>
            <a:pPr marL="0" indent="0">
              <a:buNone/>
            </a:pPr>
            <a:r>
              <a:rPr lang="uk-UA" dirty="0" smtClean="0"/>
              <a:t>• проектної діяльності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" y="1803951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9595" y="28200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</a:t>
            </a:r>
            <a:r>
              <a:rPr lang="ru-RU" dirty="0" smtClean="0"/>
              <a:t> </a:t>
            </a:r>
            <a:r>
              <a:rPr lang="uk-UA" b="1" dirty="0" smtClean="0"/>
              <a:t>Технології спрямовані на активізацію навчально-пізнавальної діяльності учнів: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201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461052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" y="1461052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2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Цінності молодого покоління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722" y="1836161"/>
            <a:ext cx="7792278" cy="4428000"/>
          </a:xfrm>
          <a:prstGeom prst="roundRect">
            <a:avLst>
              <a:gd name="adj" fmla="val 0"/>
            </a:avLst>
          </a:prstGeom>
          <a:solidFill>
            <a:schemeClr val="bg1">
              <a:alpha val="50000"/>
            </a:schemeClr>
          </a:solidFill>
        </p:spPr>
        <p:txBody>
          <a:bodyPr vert="horz" lIns="288000" tIns="45720" rIns="91440" bIns="45720" rtlCol="0" anchor="ctr" anchorCtr="0">
            <a:normAutofit/>
          </a:bodyPr>
          <a:lstStyle/>
          <a:p>
            <a:pPr marL="0" indent="0">
              <a:buNone/>
            </a:pPr>
            <a:r>
              <a:rPr lang="uk-UA" dirty="0" smtClean="0"/>
              <a:t>Залежать від таких факторів 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850" dirty="0"/>
              <a:t>1) Життєвий досвід значущих дорослих (батьків)</a:t>
            </a:r>
          </a:p>
          <a:p>
            <a:pPr marL="0" indent="0">
              <a:buNone/>
            </a:pPr>
            <a:r>
              <a:rPr lang="uk-UA" sz="2700" dirty="0"/>
              <a:t>2) Оцінка реальності вчителями</a:t>
            </a:r>
          </a:p>
          <a:p>
            <a:pPr marL="0" indent="0">
              <a:buNone/>
            </a:pPr>
            <a:r>
              <a:rPr lang="uk-UA" sz="2700" dirty="0"/>
              <a:t>3) Оцінка реальності керівниками гуртків</a:t>
            </a:r>
          </a:p>
          <a:p>
            <a:pPr marL="0" indent="0">
              <a:buNone/>
            </a:pPr>
            <a:r>
              <a:rPr lang="uk-UA" sz="2400" dirty="0"/>
              <a:t>4) Власний життєвий досвід (його поки що дуже мало)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48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6258" y="145429"/>
            <a:ext cx="6721337" cy="956008"/>
          </a:xfrm>
        </p:spPr>
        <p:txBody>
          <a:bodyPr/>
          <a:lstStyle/>
          <a:p>
            <a:r>
              <a:rPr lang="uk-UA" b="1" dirty="0" smtClean="0"/>
              <a:t>Розглянемо термінологію…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0748" y="1482900"/>
            <a:ext cx="7633252" cy="496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/>
              <a:t>Зокрема</a:t>
            </a:r>
            <a:r>
              <a:rPr lang="uk-UA" dirty="0"/>
              <a:t>, у педагогіці </a:t>
            </a:r>
            <a:r>
              <a:rPr lang="uk-UA" b="1" dirty="0"/>
              <a:t>поняття "інновація" вживається </a:t>
            </a:r>
            <a:r>
              <a:rPr lang="uk-UA" dirty="0"/>
              <a:t>у таких значеннях:</a:t>
            </a:r>
            <a:endParaRPr lang="ru-RU" dirty="0"/>
          </a:p>
          <a:p>
            <a:r>
              <a:rPr lang="uk-UA" dirty="0"/>
              <a:t>- форма організації інноваційної діяльності; </a:t>
            </a:r>
            <a:endParaRPr lang="ru-RU" dirty="0"/>
          </a:p>
          <a:p>
            <a:r>
              <a:rPr lang="uk-UA" dirty="0"/>
              <a:t>- сукупність нових професійних дій педагога, спрямованих на вирішення актуальних проблем виховання і навчання; </a:t>
            </a:r>
            <a:endParaRPr lang="ru-RU" dirty="0"/>
          </a:p>
          <a:p>
            <a:r>
              <a:rPr lang="uk-UA" dirty="0"/>
              <a:t>- результат інноваційного процесу; </a:t>
            </a:r>
            <a:endParaRPr lang="ru-RU" dirty="0"/>
          </a:p>
          <a:p>
            <a:r>
              <a:rPr lang="uk-UA" dirty="0"/>
              <a:t>- комплексний процес створення, розповсюдження та використання нового практичного засобу в галузі техніки, технології, педагогіки, наукових досліджень.</a:t>
            </a: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846418"/>
            <a:ext cx="655983" cy="442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8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846" y="216043"/>
            <a:ext cx="7533861" cy="132556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критеріями</a:t>
            </a:r>
            <a:r>
              <a:rPr lang="ru-RU" b="1" dirty="0" smtClean="0"/>
              <a:t> </a:t>
            </a:r>
            <a:r>
              <a:rPr lang="ru-RU" b="1" dirty="0" err="1" smtClean="0"/>
              <a:t>готовності</a:t>
            </a:r>
            <a:r>
              <a:rPr lang="ru-RU" b="1" dirty="0" smtClean="0"/>
              <a:t> до </a:t>
            </a:r>
            <a:r>
              <a:rPr lang="ru-RU" b="1" dirty="0" err="1" smtClean="0"/>
              <a:t>інноваційної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smtClean="0"/>
              <a:t> 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48679"/>
            <a:ext cx="7632000" cy="4320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нововведень</a:t>
            </a:r>
            <a:r>
              <a:rPr lang="ru-RU" dirty="0"/>
              <a:t> у </a:t>
            </a:r>
            <a:r>
              <a:rPr lang="ru-RU" dirty="0" err="1" smtClean="0"/>
              <a:t>закладі</a:t>
            </a:r>
            <a:r>
              <a:rPr lang="ru-RU" dirty="0" smtClean="0"/>
              <a:t> </a:t>
            </a:r>
            <a:r>
              <a:rPr lang="ru-RU" dirty="0" err="1" smtClean="0"/>
              <a:t>позашкільної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упевненість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 smtClean="0"/>
              <a:t>нововведення</a:t>
            </a:r>
            <a:r>
              <a:rPr lang="ru-RU" dirty="0" smtClean="0"/>
              <a:t>, </a:t>
            </a:r>
            <a:r>
              <a:rPr lang="ru-RU" dirty="0" err="1" smtClean="0"/>
              <a:t>принесуть</a:t>
            </a:r>
            <a:r>
              <a:rPr lang="ru-RU" dirty="0" smtClean="0"/>
              <a:t> </a:t>
            </a:r>
            <a:r>
              <a:rPr lang="ru-RU" dirty="0"/>
              <a:t>результат;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узгодженість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з </a:t>
            </a:r>
            <a:r>
              <a:rPr lang="ru-RU" dirty="0" err="1"/>
              <a:t>інноваційною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невдач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24679"/>
            <a:ext cx="655983" cy="496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3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24734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r>
              <a:rPr lang="ru-RU" b="1" dirty="0" err="1"/>
              <a:t>Інноваційна</a:t>
            </a:r>
            <a:r>
              <a:rPr lang="ru-RU" b="1" dirty="0"/>
              <a:t> </a:t>
            </a:r>
            <a:r>
              <a:rPr lang="ru-RU" b="1" dirty="0" err="1"/>
              <a:t>компетентність</a:t>
            </a:r>
            <a:r>
              <a:rPr lang="ru-RU" b="1" dirty="0"/>
              <a:t> педагога </a:t>
            </a:r>
            <a:r>
              <a:rPr lang="ru-RU" b="1" dirty="0" smtClean="0"/>
              <a:t>—</a:t>
            </a:r>
            <a:r>
              <a:rPr lang="ru-RU" dirty="0" smtClean="0"/>
              <a:t> система </a:t>
            </a:r>
            <a:r>
              <a:rPr lang="ru-RU" dirty="0" err="1"/>
              <a:t>мотивів</a:t>
            </a:r>
            <a:r>
              <a:rPr lang="ru-RU" dirty="0"/>
              <a:t>,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,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педагога,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учнями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824734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8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Компонентами </a:t>
            </a:r>
            <a:r>
              <a:rPr lang="ru-RU" b="1" dirty="0" err="1" smtClean="0"/>
              <a:t>інноваційної</a:t>
            </a:r>
            <a:r>
              <a:rPr lang="ru-RU" b="1" dirty="0" smtClean="0"/>
              <a:t> </a:t>
            </a:r>
            <a:r>
              <a:rPr lang="ru-RU" b="1" dirty="0" err="1" smtClean="0"/>
              <a:t>компетентності</a:t>
            </a:r>
            <a:r>
              <a:rPr lang="ru-RU" b="1" dirty="0" smtClean="0"/>
              <a:t> педагога 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26314"/>
            <a:ext cx="7632000" cy="43200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/>
              <a:t>поінформованість</a:t>
            </a:r>
            <a:r>
              <a:rPr lang="ru-RU" dirty="0"/>
              <a:t> про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педагогічні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і методикою;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висока</a:t>
            </a:r>
            <a:r>
              <a:rPr lang="ru-RU" dirty="0"/>
              <a:t> культура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переконаність</a:t>
            </a:r>
            <a:r>
              <a:rPr lang="ru-RU" dirty="0"/>
              <a:t> у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" y="1826314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7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783170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uk-UA" sz="4400" b="1" dirty="0"/>
              <a:t>За </a:t>
            </a:r>
            <a:r>
              <a:rPr lang="ru-RU" sz="4400" b="1" dirty="0" err="1"/>
              <a:t>М.В.Кларіним</a:t>
            </a:r>
            <a:endParaRPr lang="ru-RU" sz="4400" b="1" dirty="0"/>
          </a:p>
          <a:p>
            <a:pPr marL="0" indent="0">
              <a:buNone/>
            </a:pPr>
            <a:endParaRPr lang="ru-RU" sz="4400" b="1" dirty="0"/>
          </a:p>
          <a:p>
            <a:pPr marL="0" indent="0">
              <a:buNone/>
            </a:pPr>
            <a:r>
              <a:rPr lang="uk-UA" b="1" dirty="0"/>
              <a:t>Педагогічна технологія означає</a:t>
            </a:r>
            <a:r>
              <a:rPr lang="uk-UA" dirty="0"/>
              <a:t> системну сукупність і порядок функціонування всіх особистісних, інструментальних і </a:t>
            </a:r>
            <a:r>
              <a:rPr lang="uk-UA" dirty="0" err="1"/>
              <a:t>методолічних</a:t>
            </a:r>
            <a:r>
              <a:rPr lang="uk-UA" dirty="0"/>
              <a:t> засобів, використовуваних для досягнення педагогічної мети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83170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26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799886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Поняття</a:t>
            </a:r>
            <a:r>
              <a:rPr lang="ru-RU" dirty="0"/>
              <a:t> “</a:t>
            </a:r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” </a:t>
            </a:r>
            <a:r>
              <a:rPr lang="ru-RU" dirty="0" err="1"/>
              <a:t>вживається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простору </a:t>
            </a:r>
            <a:r>
              <a:rPr lang="ru-RU" dirty="0" err="1"/>
              <a:t>взагалі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99886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66305" y="4"/>
            <a:ext cx="8328314" cy="1325563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Співвідношення</a:t>
            </a:r>
            <a:r>
              <a:rPr lang="ru-RU" b="1" dirty="0"/>
              <a:t> понять “</a:t>
            </a:r>
            <a:r>
              <a:rPr lang="ru-RU" b="1" dirty="0" err="1"/>
              <a:t>освітня</a:t>
            </a:r>
            <a:r>
              <a:rPr lang="ru-RU" b="1" dirty="0"/>
              <a:t> </a:t>
            </a:r>
            <a:r>
              <a:rPr lang="ru-RU" b="1" dirty="0" err="1"/>
              <a:t>технологія</a:t>
            </a:r>
            <a:r>
              <a:rPr lang="ru-RU" b="1" dirty="0"/>
              <a:t>” і “</a:t>
            </a:r>
            <a:r>
              <a:rPr lang="ru-RU" b="1" dirty="0" err="1"/>
              <a:t>педагогічна</a:t>
            </a:r>
            <a:r>
              <a:rPr lang="ru-RU" b="1" dirty="0"/>
              <a:t> </a:t>
            </a:r>
            <a:r>
              <a:rPr lang="ru-RU" b="1" dirty="0" err="1"/>
              <a:t>технологія</a:t>
            </a:r>
            <a:r>
              <a:rPr lang="ru-RU" b="1" dirty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343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000" y="1851839"/>
            <a:ext cx="7632000" cy="4320000"/>
          </a:xfrm>
          <a:solidFill>
            <a:schemeClr val="bg1">
              <a:alpha val="50000"/>
            </a:schemeClr>
          </a:solidFill>
        </p:spPr>
        <p:txBody>
          <a:bodyPr anchor="ctr" anchorCtr="0">
            <a:normAutofit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Педагогічна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тактику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предмету (</a:t>
            </a:r>
            <a:r>
              <a:rPr lang="ru-RU" dirty="0" err="1"/>
              <a:t>технологія</a:t>
            </a:r>
            <a:r>
              <a:rPr lang="ru-RU" dirty="0"/>
              <a:t> модульного, проективного,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рівневої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851839"/>
            <a:ext cx="655983" cy="432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4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2391</TotalTime>
  <Words>542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Інноваційна компетентність керівника гуртка у формуванні ціннісних орієнтацій особистості учня</vt:lpstr>
      <vt:lpstr>Цінності молодого покоління</vt:lpstr>
      <vt:lpstr>Розглянемо термінологію…</vt:lpstr>
      <vt:lpstr>Основними критеріями готовності до інноваційної діяльності є:</vt:lpstr>
      <vt:lpstr>Презентация PowerPoint</vt:lpstr>
      <vt:lpstr>Компонентами інноваційної компетентності педагога є:</vt:lpstr>
      <vt:lpstr>Презентация PowerPoint</vt:lpstr>
      <vt:lpstr>Співвідношення понять “освітня технологія” і “педагогічна технологія”</vt:lpstr>
      <vt:lpstr>Презентация PowerPoint</vt:lpstr>
      <vt:lpstr>Презентация PowerPoint</vt:lpstr>
      <vt:lpstr>Презентация PowerPoint</vt:lpstr>
      <vt:lpstr>А ось суть технології навчання полягає в наступному:</vt:lpstr>
      <vt:lpstr>Розглянемо один з прикладів класифікації педагогічних технологій</vt:lpstr>
      <vt:lpstr>1. Технології спрямовані на організацію та управління пізнавальною діяльністю учнів:</vt:lpstr>
      <vt:lpstr>2. Технології спрямовані на розвиток мислення учнів:</vt:lpstr>
      <vt:lpstr>3. Технології спрямовані на активізацію навчально-пізнавальної діяльності учнів: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Valeriya</dc:creator>
  <cp:lastModifiedBy>Пользователь Windows</cp:lastModifiedBy>
  <cp:revision>103</cp:revision>
  <dcterms:created xsi:type="dcterms:W3CDTF">2021-11-19T07:57:53Z</dcterms:created>
  <dcterms:modified xsi:type="dcterms:W3CDTF">2021-11-22T09:16:43Z</dcterms:modified>
</cp:coreProperties>
</file>